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19" r:id="rId5"/>
    <p:sldId id="276" r:id="rId6"/>
    <p:sldId id="256" r:id="rId7"/>
    <p:sldId id="257" r:id="rId8"/>
    <p:sldId id="258" r:id="rId9"/>
    <p:sldId id="259" r:id="rId10"/>
    <p:sldId id="260" r:id="rId11"/>
    <p:sldId id="261" r:id="rId12"/>
    <p:sldId id="262" r:id="rId13"/>
    <p:sldId id="263"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A93DD-F445-57B2-1897-500BADAFF7CD}" v="255" dt="2023-04-18T15:03:13.540"/>
    <p1510:client id="{B4262752-50DF-8A46-9498-CA895866F284}" v="163" dt="2023-04-17T16:31:20.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74102-4092-6748-96DF-203A2317BFB2}" type="datetimeFigureOut">
              <a:rPr lang="en-US" smtClean="0"/>
              <a:t>4/18/23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9BA67-8533-634F-BA0F-CA6041BB86AB}" type="slidenum">
              <a:rPr lang="en-US" smtClean="0"/>
              <a:t>‹#›</a:t>
            </a:fld>
            <a:endParaRPr lang="en-US"/>
          </a:p>
        </p:txBody>
      </p:sp>
    </p:spTree>
    <p:extLst>
      <p:ext uri="{BB962C8B-B14F-4D97-AF65-F5344CB8AC3E}">
        <p14:creationId xmlns:p14="http://schemas.microsoft.com/office/powerpoint/2010/main" val="370173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016CA-EA89-4BDB-96A4-F1D75981CAE5}" type="slidenum">
              <a:rPr lang="en-US" smtClean="0"/>
              <a:t>1</a:t>
            </a:fld>
            <a:endParaRPr lang="en-US"/>
          </a:p>
        </p:txBody>
      </p:sp>
    </p:spTree>
    <p:extLst>
      <p:ext uri="{BB962C8B-B14F-4D97-AF65-F5344CB8AC3E}">
        <p14:creationId xmlns:p14="http://schemas.microsoft.com/office/powerpoint/2010/main" val="261573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9BA67-8533-634F-BA0F-CA6041BB86AB}" type="slidenum">
              <a:rPr lang="en-US" smtClean="0"/>
              <a:t>3</a:t>
            </a:fld>
            <a:endParaRPr lang="en-US"/>
          </a:p>
        </p:txBody>
      </p:sp>
    </p:spTree>
    <p:extLst>
      <p:ext uri="{BB962C8B-B14F-4D97-AF65-F5344CB8AC3E}">
        <p14:creationId xmlns:p14="http://schemas.microsoft.com/office/powerpoint/2010/main" val="99838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9BA67-8533-634F-BA0F-CA6041BB86AB}" type="slidenum">
              <a:rPr lang="en-US" smtClean="0"/>
              <a:t>10</a:t>
            </a:fld>
            <a:endParaRPr lang="en-US"/>
          </a:p>
        </p:txBody>
      </p:sp>
    </p:spTree>
    <p:extLst>
      <p:ext uri="{BB962C8B-B14F-4D97-AF65-F5344CB8AC3E}">
        <p14:creationId xmlns:p14="http://schemas.microsoft.com/office/powerpoint/2010/main" val="404225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D9BA67-8533-634F-BA0F-CA6041BB86AB}" type="slidenum">
              <a:rPr lang="en-US" smtClean="0"/>
              <a:t>11</a:t>
            </a:fld>
            <a:endParaRPr lang="en-US"/>
          </a:p>
        </p:txBody>
      </p:sp>
    </p:spTree>
    <p:extLst>
      <p:ext uri="{BB962C8B-B14F-4D97-AF65-F5344CB8AC3E}">
        <p14:creationId xmlns:p14="http://schemas.microsoft.com/office/powerpoint/2010/main" val="352744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461D-62D1-F647-53CA-B91832FE8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A6846C-053E-B257-4958-DD5E432716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265DD-0CEF-2BA6-A755-4BF3590D4852}"/>
              </a:ext>
            </a:extLst>
          </p:cNvPr>
          <p:cNvSpPr>
            <a:spLocks noGrp="1"/>
          </p:cNvSpPr>
          <p:nvPr>
            <p:ph type="dt" sz="half" idx="10"/>
          </p:nvPr>
        </p:nvSpPr>
        <p:spPr/>
        <p:txBody>
          <a:bodyPr/>
          <a:lstStyle/>
          <a:p>
            <a:fld id="{0DF79CE5-75C6-1A4D-94F5-BF385B14AFB2}" type="datetime1">
              <a:rPr lang="en-US" smtClean="0"/>
              <a:t>4/18/23</a:t>
            </a:fld>
            <a:endParaRPr lang="en-US"/>
          </a:p>
        </p:txBody>
      </p:sp>
      <p:sp>
        <p:nvSpPr>
          <p:cNvPr id="5" name="Footer Placeholder 4">
            <a:extLst>
              <a:ext uri="{FF2B5EF4-FFF2-40B4-BE49-F238E27FC236}">
                <a16:creationId xmlns:a16="http://schemas.microsoft.com/office/drawing/2014/main" id="{347BB347-D73D-89FF-4468-E9E18FFF15BE}"/>
              </a:ext>
            </a:extLst>
          </p:cNvPr>
          <p:cNvSpPr>
            <a:spLocks noGrp="1"/>
          </p:cNvSpPr>
          <p:nvPr>
            <p:ph type="ftr" sz="quarter" idx="11"/>
          </p:nvPr>
        </p:nvSpPr>
        <p:spPr/>
        <p:txBody>
          <a:body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93B47A0C-4A7D-11A0-D201-EF62B6ED9841}"/>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60560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46A-BD58-73E8-22AE-A5E10BAC2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2522A-7FE2-2528-0F7B-594AF59A7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0AB5A-D020-B201-39BF-B7844E8E8540}"/>
              </a:ext>
            </a:extLst>
          </p:cNvPr>
          <p:cNvSpPr>
            <a:spLocks noGrp="1"/>
          </p:cNvSpPr>
          <p:nvPr>
            <p:ph type="dt" sz="half" idx="10"/>
          </p:nvPr>
        </p:nvSpPr>
        <p:spPr/>
        <p:txBody>
          <a:bodyPr/>
          <a:lstStyle/>
          <a:p>
            <a:fld id="{EE20E40B-6467-CE4C-BCE0-F6D1CEBAA2E2}" type="datetime1">
              <a:rPr lang="en-US" smtClean="0"/>
              <a:t>4/18/23</a:t>
            </a:fld>
            <a:endParaRPr lang="en-US"/>
          </a:p>
        </p:txBody>
      </p:sp>
      <p:sp>
        <p:nvSpPr>
          <p:cNvPr id="5" name="Footer Placeholder 4">
            <a:extLst>
              <a:ext uri="{FF2B5EF4-FFF2-40B4-BE49-F238E27FC236}">
                <a16:creationId xmlns:a16="http://schemas.microsoft.com/office/drawing/2014/main" id="{0BCC1867-76B6-749A-BF53-9BF42DB72DE3}"/>
              </a:ext>
            </a:extLst>
          </p:cNvPr>
          <p:cNvSpPr>
            <a:spLocks noGrp="1"/>
          </p:cNvSpPr>
          <p:nvPr>
            <p:ph type="ftr" sz="quarter" idx="11"/>
          </p:nvPr>
        </p:nvSpPr>
        <p:spPr/>
        <p:txBody>
          <a:body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5A9F9432-863C-C572-9F0D-94E62E549B68}"/>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296326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28BD9-D4C7-9F63-0DCE-F261C8E8A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ACD42D-B075-7232-3B3D-29D0F821C9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1D065-8E26-843F-0DFD-AA68B882E29C}"/>
              </a:ext>
            </a:extLst>
          </p:cNvPr>
          <p:cNvSpPr>
            <a:spLocks noGrp="1"/>
          </p:cNvSpPr>
          <p:nvPr>
            <p:ph type="dt" sz="half" idx="10"/>
          </p:nvPr>
        </p:nvSpPr>
        <p:spPr/>
        <p:txBody>
          <a:bodyPr/>
          <a:lstStyle/>
          <a:p>
            <a:fld id="{1E96AC72-C530-5C4E-8CA6-FD684EFD53F8}" type="datetime1">
              <a:rPr lang="en-US" smtClean="0"/>
              <a:t>4/18/23</a:t>
            </a:fld>
            <a:endParaRPr lang="en-US"/>
          </a:p>
        </p:txBody>
      </p:sp>
      <p:sp>
        <p:nvSpPr>
          <p:cNvPr id="5" name="Footer Placeholder 4">
            <a:extLst>
              <a:ext uri="{FF2B5EF4-FFF2-40B4-BE49-F238E27FC236}">
                <a16:creationId xmlns:a16="http://schemas.microsoft.com/office/drawing/2014/main" id="{5561856D-149C-A773-1BC0-A32CDF535904}"/>
              </a:ext>
            </a:extLst>
          </p:cNvPr>
          <p:cNvSpPr>
            <a:spLocks noGrp="1"/>
          </p:cNvSpPr>
          <p:nvPr>
            <p:ph type="ftr" sz="quarter" idx="11"/>
          </p:nvPr>
        </p:nvSpPr>
        <p:spPr/>
        <p:txBody>
          <a:body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7BB6D545-C73F-8CA0-5B35-DD1884BD02DD}"/>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32572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34A3-FFED-4097-AED5-5CDFA82CC49B}"/>
              </a:ext>
            </a:extLst>
          </p:cNvPr>
          <p:cNvSpPr>
            <a:spLocks noGrp="1"/>
          </p:cNvSpPr>
          <p:nvPr>
            <p:ph type="title"/>
          </p:nvPr>
        </p:nvSpPr>
        <p:spPr>
          <a:xfrm>
            <a:off x="685884" y="471962"/>
            <a:ext cx="10820234" cy="5863523"/>
          </a:xfrm>
        </p:spPr>
        <p:txBody>
          <a:bodyPr anchor="ctr">
            <a:noAutofit/>
          </a:bodyPr>
          <a:lstStyle>
            <a:lvl1pPr algn="ctr">
              <a:defRPr lang="en-US" sz="40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39D0DA57-65C0-4151-9DB9-6A5B83739C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67B4B-B67A-40B8-A839-822F378FF266}"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a:ea typeface="+mn-ea"/>
              <a:cs typeface="+mn-cs"/>
            </a:endParaRPr>
          </a:p>
        </p:txBody>
      </p:sp>
      <p:pic>
        <p:nvPicPr>
          <p:cNvPr id="10" name="Graphic 9">
            <a:extLst>
              <a:ext uri="{FF2B5EF4-FFF2-40B4-BE49-F238E27FC236}">
                <a16:creationId xmlns:a16="http://schemas.microsoft.com/office/drawing/2014/main" id="{F6299DA7-59C6-48EE-8EAD-40DEB9C53E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778950"/>
            <a:ext cx="12192001" cy="79050"/>
          </a:xfrm>
          <a:prstGeom prst="rect">
            <a:avLst/>
          </a:prstGeom>
        </p:spPr>
      </p:pic>
    </p:spTree>
    <p:extLst>
      <p:ext uri="{BB962C8B-B14F-4D97-AF65-F5344CB8AC3E}">
        <p14:creationId xmlns:p14="http://schemas.microsoft.com/office/powerpoint/2010/main" val="279654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34A3-FFED-4097-AED5-5CDFA82CC49B}"/>
              </a:ext>
            </a:extLst>
          </p:cNvPr>
          <p:cNvSpPr>
            <a:spLocks noGrp="1"/>
          </p:cNvSpPr>
          <p:nvPr>
            <p:ph type="title"/>
          </p:nvPr>
        </p:nvSpPr>
        <p:spPr>
          <a:xfrm>
            <a:off x="685884" y="471963"/>
            <a:ext cx="10820234" cy="1119331"/>
          </a:xfrm>
        </p:spPr>
        <p:txBody>
          <a:bodyPr anchor="t">
            <a:noAutofit/>
          </a:bodyPr>
          <a:lstStyle>
            <a:lvl1pPr>
              <a:defRPr lang="en-US" sz="3200"/>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39D0DA57-65C0-4151-9DB9-6A5B83739CF0}"/>
              </a:ext>
            </a:extLst>
          </p:cNvPr>
          <p:cNvSpPr>
            <a:spLocks noGrp="1"/>
          </p:cNvSpPr>
          <p:nvPr>
            <p:ph type="sldNum" sz="quarter" idx="10"/>
          </p:nvPr>
        </p:nvSpPr>
        <p:spPr/>
        <p:txBody>
          <a:bodyPr/>
          <a:lstStyle/>
          <a:p>
            <a:fld id="{A5367B4B-B67A-40B8-A839-822F378FF266}" type="slidenum">
              <a:rPr lang="en-US" smtClean="0"/>
              <a:t>‹#›</a:t>
            </a:fld>
            <a:endParaRPr lang="en-US"/>
          </a:p>
        </p:txBody>
      </p:sp>
      <p:sp>
        <p:nvSpPr>
          <p:cNvPr id="9" name="Content Placeholder 8">
            <a:extLst>
              <a:ext uri="{FF2B5EF4-FFF2-40B4-BE49-F238E27FC236}">
                <a16:creationId xmlns:a16="http://schemas.microsoft.com/office/drawing/2014/main" id="{1B28AF48-AC6B-4471-93A0-CEE6A57F2F1F}"/>
              </a:ext>
            </a:extLst>
          </p:cNvPr>
          <p:cNvSpPr>
            <a:spLocks noGrp="1"/>
          </p:cNvSpPr>
          <p:nvPr>
            <p:ph sz="quarter" idx="12"/>
          </p:nvPr>
        </p:nvSpPr>
        <p:spPr>
          <a:xfrm>
            <a:off x="685884" y="1894114"/>
            <a:ext cx="3357663" cy="449192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F6299DA7-59C6-48EE-8EAD-40DEB9C53E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778950"/>
            <a:ext cx="12192001" cy="79050"/>
          </a:xfrm>
          <a:prstGeom prst="rect">
            <a:avLst/>
          </a:prstGeom>
        </p:spPr>
      </p:pic>
      <p:sp>
        <p:nvSpPr>
          <p:cNvPr id="13" name="Content Placeholder 8">
            <a:extLst>
              <a:ext uri="{FF2B5EF4-FFF2-40B4-BE49-F238E27FC236}">
                <a16:creationId xmlns:a16="http://schemas.microsoft.com/office/drawing/2014/main" id="{24C48A46-873D-466B-B950-318E7B1A361E}"/>
              </a:ext>
            </a:extLst>
          </p:cNvPr>
          <p:cNvSpPr>
            <a:spLocks noGrp="1"/>
          </p:cNvSpPr>
          <p:nvPr>
            <p:ph sz="quarter" idx="13"/>
          </p:nvPr>
        </p:nvSpPr>
        <p:spPr>
          <a:xfrm>
            <a:off x="4417167" y="1894114"/>
            <a:ext cx="3357663" cy="449192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a:extLst>
              <a:ext uri="{FF2B5EF4-FFF2-40B4-BE49-F238E27FC236}">
                <a16:creationId xmlns:a16="http://schemas.microsoft.com/office/drawing/2014/main" id="{50709385-1A2A-4980-829B-7580997C723C}"/>
              </a:ext>
            </a:extLst>
          </p:cNvPr>
          <p:cNvSpPr>
            <a:spLocks noGrp="1"/>
          </p:cNvSpPr>
          <p:nvPr>
            <p:ph sz="quarter" idx="14"/>
          </p:nvPr>
        </p:nvSpPr>
        <p:spPr>
          <a:xfrm>
            <a:off x="8148453" y="1894114"/>
            <a:ext cx="3357663" cy="449192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80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D0D7-EE04-8566-7BF6-10FC5AACB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0C989-F8A9-1C8C-BA09-09D83653A6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9A1B-79C9-8372-9B0C-D3C3FD05DBD6}"/>
              </a:ext>
            </a:extLst>
          </p:cNvPr>
          <p:cNvSpPr>
            <a:spLocks noGrp="1"/>
          </p:cNvSpPr>
          <p:nvPr>
            <p:ph type="dt" sz="half" idx="10"/>
          </p:nvPr>
        </p:nvSpPr>
        <p:spPr/>
        <p:txBody>
          <a:bodyPr/>
          <a:lstStyle/>
          <a:p>
            <a:fld id="{AF7B7B89-93F9-9F4F-90D9-545F3F7C164D}" type="datetime1">
              <a:rPr lang="en-US" smtClean="0"/>
              <a:t>4/18/23</a:t>
            </a:fld>
            <a:endParaRPr lang="en-US"/>
          </a:p>
        </p:txBody>
      </p:sp>
      <p:sp>
        <p:nvSpPr>
          <p:cNvPr id="5" name="Footer Placeholder 4">
            <a:extLst>
              <a:ext uri="{FF2B5EF4-FFF2-40B4-BE49-F238E27FC236}">
                <a16:creationId xmlns:a16="http://schemas.microsoft.com/office/drawing/2014/main" id="{500A01BE-9C19-039C-E874-C64EFFFA6855}"/>
              </a:ext>
            </a:extLst>
          </p:cNvPr>
          <p:cNvSpPr>
            <a:spLocks noGrp="1"/>
          </p:cNvSpPr>
          <p:nvPr>
            <p:ph type="ftr" sz="quarter" idx="11"/>
          </p:nvPr>
        </p:nvSpPr>
        <p:spPr/>
        <p:txBody>
          <a:body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BB8BF4C3-21A3-DEE3-5D48-8049EC4C23FD}"/>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403732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6423-6B22-D370-B29C-72E40C8A7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4BE6F0-75B2-0FCC-0FB8-768E4181E1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9989F-2BA6-3F45-4958-1474FDAC61BA}"/>
              </a:ext>
            </a:extLst>
          </p:cNvPr>
          <p:cNvSpPr>
            <a:spLocks noGrp="1"/>
          </p:cNvSpPr>
          <p:nvPr>
            <p:ph type="dt" sz="half" idx="10"/>
          </p:nvPr>
        </p:nvSpPr>
        <p:spPr/>
        <p:txBody>
          <a:bodyPr/>
          <a:lstStyle/>
          <a:p>
            <a:fld id="{BDEE6F1F-96DC-E54E-9496-D1B0A772233F}" type="datetime1">
              <a:rPr lang="en-US" smtClean="0"/>
              <a:t>4/18/23</a:t>
            </a:fld>
            <a:endParaRPr lang="en-US"/>
          </a:p>
        </p:txBody>
      </p:sp>
      <p:sp>
        <p:nvSpPr>
          <p:cNvPr id="5" name="Footer Placeholder 4">
            <a:extLst>
              <a:ext uri="{FF2B5EF4-FFF2-40B4-BE49-F238E27FC236}">
                <a16:creationId xmlns:a16="http://schemas.microsoft.com/office/drawing/2014/main" id="{9E5BA706-5D81-4C78-DBCA-3F319312F263}"/>
              </a:ext>
            </a:extLst>
          </p:cNvPr>
          <p:cNvSpPr>
            <a:spLocks noGrp="1"/>
          </p:cNvSpPr>
          <p:nvPr>
            <p:ph type="ftr" sz="quarter" idx="11"/>
          </p:nvPr>
        </p:nvSpPr>
        <p:spPr/>
        <p:txBody>
          <a:body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75344D2E-8074-5550-335A-135E5160FC94}"/>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382679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062D-05A3-4747-6396-F67B5C5FC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E51B7-453D-7D1F-FB6A-025E6A0AA5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9CE90-A677-B1E0-C2F7-425C273EF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4590B5-3863-5B48-9808-4B40E82DBF7E}"/>
              </a:ext>
            </a:extLst>
          </p:cNvPr>
          <p:cNvSpPr>
            <a:spLocks noGrp="1"/>
          </p:cNvSpPr>
          <p:nvPr>
            <p:ph type="dt" sz="half" idx="10"/>
          </p:nvPr>
        </p:nvSpPr>
        <p:spPr/>
        <p:txBody>
          <a:bodyPr/>
          <a:lstStyle/>
          <a:p>
            <a:fld id="{E711D2F3-DB2F-B241-B7DE-D66D7383F6C1}" type="datetime1">
              <a:rPr lang="en-US" smtClean="0"/>
              <a:t>4/18/23</a:t>
            </a:fld>
            <a:endParaRPr lang="en-US"/>
          </a:p>
        </p:txBody>
      </p:sp>
      <p:sp>
        <p:nvSpPr>
          <p:cNvPr id="6" name="Footer Placeholder 5">
            <a:extLst>
              <a:ext uri="{FF2B5EF4-FFF2-40B4-BE49-F238E27FC236}">
                <a16:creationId xmlns:a16="http://schemas.microsoft.com/office/drawing/2014/main" id="{9E7AF377-42D6-1725-F410-A1AA091ACF0E}"/>
              </a:ext>
            </a:extLst>
          </p:cNvPr>
          <p:cNvSpPr>
            <a:spLocks noGrp="1"/>
          </p:cNvSpPr>
          <p:nvPr>
            <p:ph type="ftr" sz="quarter" idx="11"/>
          </p:nvPr>
        </p:nvSpPr>
        <p:spPr/>
        <p:txBody>
          <a:bodyPr/>
          <a:lstStyle/>
          <a:p>
            <a:r>
              <a:rPr lang="en-US"/>
              <a:t>Tri University Research Administration Conference - April 18, 2023</a:t>
            </a:r>
          </a:p>
        </p:txBody>
      </p:sp>
      <p:sp>
        <p:nvSpPr>
          <p:cNvPr id="7" name="Slide Number Placeholder 6">
            <a:extLst>
              <a:ext uri="{FF2B5EF4-FFF2-40B4-BE49-F238E27FC236}">
                <a16:creationId xmlns:a16="http://schemas.microsoft.com/office/drawing/2014/main" id="{97EDB4A0-0771-1AD1-AC25-BB3BD77A9635}"/>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37926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4E02-FC26-17C9-6E56-C8DE06306E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B622A-880F-A7CD-9F2E-E643CE14B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A554D4-5220-B3CF-B17C-0D89ACAA8E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E69B8-9A2F-BE2C-930C-7958FAFEC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EF2A4-D6F1-315D-14FF-C6612D279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F6B88-3926-6E47-56B8-E2D4FBFDCA89}"/>
              </a:ext>
            </a:extLst>
          </p:cNvPr>
          <p:cNvSpPr>
            <a:spLocks noGrp="1"/>
          </p:cNvSpPr>
          <p:nvPr>
            <p:ph type="dt" sz="half" idx="10"/>
          </p:nvPr>
        </p:nvSpPr>
        <p:spPr/>
        <p:txBody>
          <a:bodyPr/>
          <a:lstStyle/>
          <a:p>
            <a:fld id="{372C5289-CB84-3C4E-98ED-F0B5B3FBCB0C}" type="datetime1">
              <a:rPr lang="en-US" smtClean="0"/>
              <a:t>4/18/23</a:t>
            </a:fld>
            <a:endParaRPr lang="en-US"/>
          </a:p>
        </p:txBody>
      </p:sp>
      <p:sp>
        <p:nvSpPr>
          <p:cNvPr id="8" name="Footer Placeholder 7">
            <a:extLst>
              <a:ext uri="{FF2B5EF4-FFF2-40B4-BE49-F238E27FC236}">
                <a16:creationId xmlns:a16="http://schemas.microsoft.com/office/drawing/2014/main" id="{CF06A11B-7AF4-4D8B-DE9A-C6793ED3155A}"/>
              </a:ext>
            </a:extLst>
          </p:cNvPr>
          <p:cNvSpPr>
            <a:spLocks noGrp="1"/>
          </p:cNvSpPr>
          <p:nvPr>
            <p:ph type="ftr" sz="quarter" idx="11"/>
          </p:nvPr>
        </p:nvSpPr>
        <p:spPr/>
        <p:txBody>
          <a:bodyPr/>
          <a:lstStyle/>
          <a:p>
            <a:r>
              <a:rPr lang="en-US"/>
              <a:t>Tri University Research Administration Conference - April 18, 2023</a:t>
            </a:r>
          </a:p>
        </p:txBody>
      </p:sp>
      <p:sp>
        <p:nvSpPr>
          <p:cNvPr id="9" name="Slide Number Placeholder 8">
            <a:extLst>
              <a:ext uri="{FF2B5EF4-FFF2-40B4-BE49-F238E27FC236}">
                <a16:creationId xmlns:a16="http://schemas.microsoft.com/office/drawing/2014/main" id="{CED79970-7AFF-5CF0-D677-194D6406B5DC}"/>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4841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96EC-7FBA-97E2-7FE6-05DBEFD3A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78732-6B36-5A3F-F78A-2E32ABBDDA34}"/>
              </a:ext>
            </a:extLst>
          </p:cNvPr>
          <p:cNvSpPr>
            <a:spLocks noGrp="1"/>
          </p:cNvSpPr>
          <p:nvPr>
            <p:ph type="dt" sz="half" idx="10"/>
          </p:nvPr>
        </p:nvSpPr>
        <p:spPr/>
        <p:txBody>
          <a:bodyPr/>
          <a:lstStyle/>
          <a:p>
            <a:fld id="{C1EA2572-6C46-A146-B5F4-5444AFC5FEF4}" type="datetime1">
              <a:rPr lang="en-US" smtClean="0"/>
              <a:t>4/18/23</a:t>
            </a:fld>
            <a:endParaRPr lang="en-US"/>
          </a:p>
        </p:txBody>
      </p:sp>
      <p:sp>
        <p:nvSpPr>
          <p:cNvPr id="4" name="Footer Placeholder 3">
            <a:extLst>
              <a:ext uri="{FF2B5EF4-FFF2-40B4-BE49-F238E27FC236}">
                <a16:creationId xmlns:a16="http://schemas.microsoft.com/office/drawing/2014/main" id="{53B0E445-D1C4-914E-CCE6-256733D76BA9}"/>
              </a:ext>
            </a:extLst>
          </p:cNvPr>
          <p:cNvSpPr>
            <a:spLocks noGrp="1"/>
          </p:cNvSpPr>
          <p:nvPr>
            <p:ph type="ftr" sz="quarter" idx="11"/>
          </p:nvPr>
        </p:nvSpPr>
        <p:spPr/>
        <p:txBody>
          <a:bodyPr/>
          <a:lstStyle/>
          <a:p>
            <a:r>
              <a:rPr lang="en-US"/>
              <a:t>Tri University Research Administration Conference - April 18, 2023</a:t>
            </a:r>
          </a:p>
        </p:txBody>
      </p:sp>
      <p:sp>
        <p:nvSpPr>
          <p:cNvPr id="5" name="Slide Number Placeholder 4">
            <a:extLst>
              <a:ext uri="{FF2B5EF4-FFF2-40B4-BE49-F238E27FC236}">
                <a16:creationId xmlns:a16="http://schemas.microsoft.com/office/drawing/2014/main" id="{CCECCC87-B0A6-E8C8-938A-8FD4FD39022B}"/>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262355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5405D-5E1B-0EC8-BF72-395733431235}"/>
              </a:ext>
            </a:extLst>
          </p:cNvPr>
          <p:cNvSpPr>
            <a:spLocks noGrp="1"/>
          </p:cNvSpPr>
          <p:nvPr>
            <p:ph type="dt" sz="half" idx="10"/>
          </p:nvPr>
        </p:nvSpPr>
        <p:spPr/>
        <p:txBody>
          <a:bodyPr/>
          <a:lstStyle/>
          <a:p>
            <a:fld id="{EF8A2917-C707-8540-AE38-C5FAFF8DFB9D}" type="datetime1">
              <a:rPr lang="en-US" smtClean="0"/>
              <a:t>4/18/23</a:t>
            </a:fld>
            <a:endParaRPr lang="en-US"/>
          </a:p>
        </p:txBody>
      </p:sp>
      <p:sp>
        <p:nvSpPr>
          <p:cNvPr id="3" name="Footer Placeholder 2">
            <a:extLst>
              <a:ext uri="{FF2B5EF4-FFF2-40B4-BE49-F238E27FC236}">
                <a16:creationId xmlns:a16="http://schemas.microsoft.com/office/drawing/2014/main" id="{6253D8A6-412C-8C9F-0CFA-70F942701C10}"/>
              </a:ext>
            </a:extLst>
          </p:cNvPr>
          <p:cNvSpPr>
            <a:spLocks noGrp="1"/>
          </p:cNvSpPr>
          <p:nvPr>
            <p:ph type="ftr" sz="quarter" idx="11"/>
          </p:nvPr>
        </p:nvSpPr>
        <p:spPr/>
        <p:txBody>
          <a:bodyPr/>
          <a:lstStyle/>
          <a:p>
            <a:r>
              <a:rPr lang="en-US"/>
              <a:t>Tri University Research Administration Conference - April 18, 2023</a:t>
            </a:r>
          </a:p>
        </p:txBody>
      </p:sp>
      <p:sp>
        <p:nvSpPr>
          <p:cNvPr id="4" name="Slide Number Placeholder 3">
            <a:extLst>
              <a:ext uri="{FF2B5EF4-FFF2-40B4-BE49-F238E27FC236}">
                <a16:creationId xmlns:a16="http://schemas.microsoft.com/office/drawing/2014/main" id="{EB04C39C-5D91-28C1-5B7E-60513CBDF1E8}"/>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263220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E8EC-3A3B-5050-70C4-630BD1A0E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EAB26-5219-BC3F-CA27-F19E621BB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C7D47-DBA4-DB8F-C5C7-70CECE63F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EF833-C1D1-AAAA-323E-A14657F22D6D}"/>
              </a:ext>
            </a:extLst>
          </p:cNvPr>
          <p:cNvSpPr>
            <a:spLocks noGrp="1"/>
          </p:cNvSpPr>
          <p:nvPr>
            <p:ph type="dt" sz="half" idx="10"/>
          </p:nvPr>
        </p:nvSpPr>
        <p:spPr/>
        <p:txBody>
          <a:bodyPr/>
          <a:lstStyle/>
          <a:p>
            <a:fld id="{7FC2994F-3A8D-6342-ABDC-8639829AEC44}" type="datetime1">
              <a:rPr lang="en-US" smtClean="0"/>
              <a:t>4/18/23</a:t>
            </a:fld>
            <a:endParaRPr lang="en-US"/>
          </a:p>
        </p:txBody>
      </p:sp>
      <p:sp>
        <p:nvSpPr>
          <p:cNvPr id="6" name="Footer Placeholder 5">
            <a:extLst>
              <a:ext uri="{FF2B5EF4-FFF2-40B4-BE49-F238E27FC236}">
                <a16:creationId xmlns:a16="http://schemas.microsoft.com/office/drawing/2014/main" id="{EC850DCA-E895-AFC6-49C2-498A7D2F597E}"/>
              </a:ext>
            </a:extLst>
          </p:cNvPr>
          <p:cNvSpPr>
            <a:spLocks noGrp="1"/>
          </p:cNvSpPr>
          <p:nvPr>
            <p:ph type="ftr" sz="quarter" idx="11"/>
          </p:nvPr>
        </p:nvSpPr>
        <p:spPr/>
        <p:txBody>
          <a:bodyPr/>
          <a:lstStyle/>
          <a:p>
            <a:r>
              <a:rPr lang="en-US"/>
              <a:t>Tri University Research Administration Conference - April 18, 2023</a:t>
            </a:r>
          </a:p>
        </p:txBody>
      </p:sp>
      <p:sp>
        <p:nvSpPr>
          <p:cNvPr id="7" name="Slide Number Placeholder 6">
            <a:extLst>
              <a:ext uri="{FF2B5EF4-FFF2-40B4-BE49-F238E27FC236}">
                <a16:creationId xmlns:a16="http://schemas.microsoft.com/office/drawing/2014/main" id="{B11CD14E-307E-288E-9432-895C0BB3A295}"/>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219646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738E-557F-D6F0-4FAC-A1607C9DC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981E3-D954-E4C1-75BA-7A6F5532D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DD4062-C6AF-CECF-1678-A43D4536B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49623-7D71-23E1-DBD2-E9E3A693A23D}"/>
              </a:ext>
            </a:extLst>
          </p:cNvPr>
          <p:cNvSpPr>
            <a:spLocks noGrp="1"/>
          </p:cNvSpPr>
          <p:nvPr>
            <p:ph type="dt" sz="half" idx="10"/>
          </p:nvPr>
        </p:nvSpPr>
        <p:spPr/>
        <p:txBody>
          <a:bodyPr/>
          <a:lstStyle/>
          <a:p>
            <a:fld id="{65139048-9AD3-064C-BE4B-0E11E463B876}" type="datetime1">
              <a:rPr lang="en-US" smtClean="0"/>
              <a:t>4/18/23</a:t>
            </a:fld>
            <a:endParaRPr lang="en-US"/>
          </a:p>
        </p:txBody>
      </p:sp>
      <p:sp>
        <p:nvSpPr>
          <p:cNvPr id="6" name="Footer Placeholder 5">
            <a:extLst>
              <a:ext uri="{FF2B5EF4-FFF2-40B4-BE49-F238E27FC236}">
                <a16:creationId xmlns:a16="http://schemas.microsoft.com/office/drawing/2014/main" id="{C8CB22E6-C28E-D9E4-2D3E-D25A9F447B01}"/>
              </a:ext>
            </a:extLst>
          </p:cNvPr>
          <p:cNvSpPr>
            <a:spLocks noGrp="1"/>
          </p:cNvSpPr>
          <p:nvPr>
            <p:ph type="ftr" sz="quarter" idx="11"/>
          </p:nvPr>
        </p:nvSpPr>
        <p:spPr/>
        <p:txBody>
          <a:bodyPr/>
          <a:lstStyle/>
          <a:p>
            <a:r>
              <a:rPr lang="en-US"/>
              <a:t>Tri University Research Administration Conference - April 18, 2023</a:t>
            </a:r>
          </a:p>
        </p:txBody>
      </p:sp>
      <p:sp>
        <p:nvSpPr>
          <p:cNvPr id="7" name="Slide Number Placeholder 6">
            <a:extLst>
              <a:ext uri="{FF2B5EF4-FFF2-40B4-BE49-F238E27FC236}">
                <a16:creationId xmlns:a16="http://schemas.microsoft.com/office/drawing/2014/main" id="{2CBD34C2-E83D-D490-E957-A027C13113F3}"/>
              </a:ext>
            </a:extLst>
          </p:cNvPr>
          <p:cNvSpPr>
            <a:spLocks noGrp="1"/>
          </p:cNvSpPr>
          <p:nvPr>
            <p:ph type="sldNum" sz="quarter" idx="12"/>
          </p:nvPr>
        </p:nvSpPr>
        <p:spPr/>
        <p:txBody>
          <a:bodyPr/>
          <a:lstStyle/>
          <a:p>
            <a:fld id="{73CC0BD5-472F-DE40-B56D-D1709609DFD1}" type="slidenum">
              <a:rPr lang="en-US" smtClean="0"/>
              <a:t>‹#›</a:t>
            </a:fld>
            <a:endParaRPr lang="en-US"/>
          </a:p>
        </p:txBody>
      </p:sp>
    </p:spTree>
    <p:extLst>
      <p:ext uri="{BB962C8B-B14F-4D97-AF65-F5344CB8AC3E}">
        <p14:creationId xmlns:p14="http://schemas.microsoft.com/office/powerpoint/2010/main" val="267257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545F4-FFBD-FDC1-86CA-628E8E27F4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F140D-D367-B902-3EE9-328CD36F5A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E2AF1-EE09-25B2-8C6C-4299AE5F7E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6B8D9-9048-B948-9489-BA51810AB89D}" type="datetime1">
              <a:rPr lang="en-US" smtClean="0"/>
              <a:t>4/18/23</a:t>
            </a:fld>
            <a:endParaRPr lang="en-US"/>
          </a:p>
        </p:txBody>
      </p:sp>
      <p:sp>
        <p:nvSpPr>
          <p:cNvPr id="5" name="Footer Placeholder 4">
            <a:extLst>
              <a:ext uri="{FF2B5EF4-FFF2-40B4-BE49-F238E27FC236}">
                <a16:creationId xmlns:a16="http://schemas.microsoft.com/office/drawing/2014/main" id="{D9E8EEE0-591A-359F-5EBA-C863C162F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Tri University Research Administration Conference - April 18, 2023</a:t>
            </a:r>
          </a:p>
        </p:txBody>
      </p:sp>
      <p:sp>
        <p:nvSpPr>
          <p:cNvPr id="6" name="Slide Number Placeholder 5">
            <a:extLst>
              <a:ext uri="{FF2B5EF4-FFF2-40B4-BE49-F238E27FC236}">
                <a16:creationId xmlns:a16="http://schemas.microsoft.com/office/drawing/2014/main" id="{58E0F7E0-0B30-4D58-524C-D2458C1B2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C0BD5-472F-DE40-B56D-D1709609DFD1}" type="slidenum">
              <a:rPr lang="en-US" smtClean="0"/>
              <a:t>‹#›</a:t>
            </a:fld>
            <a:endParaRPr lang="en-US"/>
          </a:p>
        </p:txBody>
      </p:sp>
    </p:spTree>
    <p:extLst>
      <p:ext uri="{BB962C8B-B14F-4D97-AF65-F5344CB8AC3E}">
        <p14:creationId xmlns:p14="http://schemas.microsoft.com/office/powerpoint/2010/main" val="123743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46;p1">
            <a:extLst>
              <a:ext uri="{FF2B5EF4-FFF2-40B4-BE49-F238E27FC236}">
                <a16:creationId xmlns:a16="http://schemas.microsoft.com/office/drawing/2014/main" id="{3BC7013D-BFCC-4E05-8C80-12E9B9BDC035}"/>
              </a:ext>
            </a:extLst>
          </p:cNvPr>
          <p:cNvSpPr txBox="1"/>
          <p:nvPr/>
        </p:nvSpPr>
        <p:spPr>
          <a:xfrm>
            <a:off x="42444" y="2174462"/>
            <a:ext cx="3950208" cy="4526280"/>
          </a:xfrm>
          <a:prstGeom prst="rect">
            <a:avLst/>
          </a:prstGeom>
          <a:noFill/>
          <a:ln w="25400">
            <a:solidFill>
              <a:srgbClr val="C000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000000"/>
                </a:solidFill>
                <a:ea typeface="Arial"/>
                <a:cs typeface="Arial"/>
                <a:sym typeface="Arial"/>
              </a:rPr>
              <a:t>Zoom Troubleshooting</a:t>
            </a: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lvl="0"/>
            <a:r>
              <a:rPr lang="en-US" sz="1600" b="1" dirty="0">
                <a:solidFill>
                  <a:srgbClr val="000000"/>
                </a:solidFill>
                <a:cs typeface="Arial"/>
                <a:sym typeface="Arial"/>
              </a:rPr>
              <a:t>Issues with Audio</a:t>
            </a:r>
            <a:endParaRPr lang="en-US" sz="1600" dirty="0">
              <a:sym typeface="Arial"/>
            </a:endParaRPr>
          </a:p>
          <a:p>
            <a:pPr lvl="0"/>
            <a:r>
              <a:rPr lang="en-US" sz="1600" dirty="0">
                <a:solidFill>
                  <a:srgbClr val="000000"/>
                </a:solidFill>
                <a:ea typeface="Arial"/>
                <a:cs typeface="Arial"/>
                <a:sym typeface="Arial"/>
              </a:rPr>
              <a:t>Verify that your microphone and speakers are set to the appropriate device. </a:t>
            </a:r>
          </a:p>
          <a:p>
            <a:pPr lvl="0"/>
            <a:endParaRPr lang="en-US" sz="1600" dirty="0">
              <a:solidFill>
                <a:srgbClr val="000000"/>
              </a:solidFill>
              <a:ea typeface="Arial"/>
              <a:cs typeface="Arial"/>
              <a:sym typeface="Arial"/>
            </a:endParaRPr>
          </a:p>
          <a:p>
            <a:pPr lvl="0"/>
            <a:r>
              <a:rPr lang="en-US" sz="1600" dirty="0">
                <a:solidFill>
                  <a:srgbClr val="000000"/>
                </a:solidFill>
                <a:ea typeface="Arial"/>
                <a:cs typeface="Arial"/>
                <a:sym typeface="Arial"/>
              </a:rPr>
              <a:t>Turn off headset/computer speakers and call in by phone for audio.</a:t>
            </a:r>
          </a:p>
          <a:p>
            <a:pPr lvl="0"/>
            <a:endParaRPr lang="en-US" sz="1600" dirty="0">
              <a:solidFill>
                <a:srgbClr val="000000"/>
              </a:solidFill>
              <a:ea typeface="Arial"/>
              <a:cs typeface="Arial"/>
              <a:sym typeface="Arial"/>
            </a:endParaRPr>
          </a:p>
          <a:p>
            <a:pPr lvl="0"/>
            <a:r>
              <a:rPr lang="en-US" sz="1600" b="1" dirty="0">
                <a:solidFill>
                  <a:srgbClr val="000000"/>
                </a:solidFill>
                <a:ea typeface="Arial"/>
                <a:cs typeface="Arial"/>
                <a:sym typeface="Arial"/>
              </a:rPr>
              <a:t>General Issues </a:t>
            </a:r>
            <a:endParaRPr lang="en-US" sz="1600" dirty="0"/>
          </a:p>
          <a:p>
            <a:pPr lvl="0"/>
            <a:r>
              <a:rPr lang="en-US" sz="1600" dirty="0">
                <a:solidFill>
                  <a:srgbClr val="000000"/>
                </a:solidFill>
                <a:ea typeface="Arial"/>
                <a:cs typeface="Arial"/>
                <a:sym typeface="Arial"/>
              </a:rPr>
              <a:t>Log off and log back in using SSO.</a:t>
            </a:r>
          </a:p>
          <a:p>
            <a:pPr lvl="0"/>
            <a:endParaRPr lang="en-US" sz="1600" dirty="0">
              <a:solidFill>
                <a:srgbClr val="000000"/>
              </a:solidFill>
              <a:ea typeface="Arial"/>
              <a:cs typeface="Arial"/>
              <a:sym typeface="Arial"/>
            </a:endParaRPr>
          </a:p>
          <a:p>
            <a:pPr lvl="0"/>
            <a:r>
              <a:rPr lang="en-US" sz="1600" b="1" dirty="0">
                <a:solidFill>
                  <a:srgbClr val="000000"/>
                </a:solidFill>
                <a:ea typeface="Arial"/>
                <a:cs typeface="Arial"/>
                <a:sym typeface="Arial"/>
              </a:rPr>
              <a:t>Technical Support</a:t>
            </a:r>
          </a:p>
          <a:p>
            <a:pPr lvl="0"/>
            <a:r>
              <a:rPr lang="en-US" sz="1600" dirty="0">
                <a:solidFill>
                  <a:srgbClr val="000000"/>
                </a:solidFill>
                <a:ea typeface="Arial"/>
                <a:cs typeface="Arial"/>
                <a:sym typeface="Arial"/>
              </a:rPr>
              <a:t>Call 480-965-9065 Ext 1.</a:t>
            </a:r>
          </a:p>
        </p:txBody>
      </p:sp>
      <p:sp>
        <p:nvSpPr>
          <p:cNvPr id="10" name="Google Shape;446;p1">
            <a:extLst>
              <a:ext uri="{FF2B5EF4-FFF2-40B4-BE49-F238E27FC236}">
                <a16:creationId xmlns:a16="http://schemas.microsoft.com/office/drawing/2014/main" id="{B94BCB6D-AD83-4DA2-AC9A-E4BB0F41B505}"/>
              </a:ext>
            </a:extLst>
          </p:cNvPr>
          <p:cNvSpPr txBox="1"/>
          <p:nvPr/>
        </p:nvSpPr>
        <p:spPr>
          <a:xfrm>
            <a:off x="4110037" y="2176271"/>
            <a:ext cx="3971925" cy="4526280"/>
          </a:xfrm>
          <a:prstGeom prst="rect">
            <a:avLst/>
          </a:prstGeom>
          <a:noFill/>
          <a:ln w="25400">
            <a:solidFill>
              <a:schemeClr val="accent1"/>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000000"/>
                </a:solidFill>
                <a:ea typeface="Arial"/>
                <a:cs typeface="Arial"/>
                <a:sym typeface="Arial"/>
              </a:rPr>
              <a:t>About this Session</a:t>
            </a: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lvl="0"/>
            <a:r>
              <a:rPr lang="en-US" sz="1600" b="1" dirty="0">
                <a:solidFill>
                  <a:srgbClr val="000000"/>
                </a:solidFill>
                <a:cs typeface="Arial"/>
                <a:sym typeface="Arial"/>
              </a:rPr>
              <a:t>Recording</a:t>
            </a:r>
          </a:p>
          <a:p>
            <a:pPr lvl="0"/>
            <a:r>
              <a:rPr lang="en-US" sz="1600" dirty="0">
                <a:solidFill>
                  <a:srgbClr val="000000"/>
                </a:solidFill>
                <a:cs typeface="Arial"/>
                <a:sym typeface="Arial"/>
              </a:rPr>
              <a:t>Today’s session is being recorded and will be made available for later viewing</a:t>
            </a:r>
          </a:p>
          <a:p>
            <a:pPr lvl="0"/>
            <a:endParaRPr lang="en-US" sz="1600" dirty="0">
              <a:solidFill>
                <a:srgbClr val="000000"/>
              </a:solidFill>
              <a:cs typeface="Arial"/>
              <a:sym typeface="Arial"/>
            </a:endParaRPr>
          </a:p>
          <a:p>
            <a:pPr lvl="0"/>
            <a:r>
              <a:rPr lang="en-US" sz="1600" b="1" dirty="0">
                <a:solidFill>
                  <a:srgbClr val="000000"/>
                </a:solidFill>
                <a:cs typeface="Arial"/>
                <a:sym typeface="Arial"/>
              </a:rPr>
              <a:t>Closed Captioning</a:t>
            </a:r>
          </a:p>
          <a:p>
            <a:pPr lvl="0"/>
            <a:r>
              <a:rPr lang="en-US" sz="1550" dirty="0">
                <a:solidFill>
                  <a:srgbClr val="000000"/>
                </a:solidFill>
                <a:cs typeface="Arial"/>
                <a:sym typeface="Arial"/>
              </a:rPr>
              <a:t>The Closed Caption/Live Transcript feature has been enabled. You can show/hide the CC via your meetings controls located at the bottom of your screen.</a:t>
            </a:r>
          </a:p>
          <a:p>
            <a:pPr lvl="0"/>
            <a:endParaRPr lang="en-US" sz="1600" b="0" i="0" u="none" strike="noStrike" cap="none" dirty="0">
              <a:solidFill>
                <a:srgbClr val="000000"/>
              </a:solidFill>
              <a:ea typeface="Arial"/>
              <a:cs typeface="Arial"/>
              <a:sym typeface="Arial"/>
            </a:endParaRPr>
          </a:p>
          <a:p>
            <a:pPr lvl="0"/>
            <a:endParaRPr lang="en-US" sz="1600" dirty="0">
              <a:solidFill>
                <a:srgbClr val="000000"/>
              </a:solidFill>
              <a:ea typeface="Arial"/>
              <a:cs typeface="Arial"/>
              <a:sym typeface="Arial"/>
            </a:endParaRPr>
          </a:p>
          <a:p>
            <a:pPr lvl="0"/>
            <a:endParaRPr lang="en-US" sz="1600" b="0" i="0" u="none" strike="noStrike" cap="none" dirty="0">
              <a:solidFill>
                <a:srgbClr val="000000"/>
              </a:solidFill>
              <a:ea typeface="Arial"/>
              <a:cs typeface="Arial"/>
              <a:sym typeface="Arial"/>
            </a:endParaRPr>
          </a:p>
          <a:p>
            <a:pPr lvl="0"/>
            <a:endParaRPr sz="1600" b="0" i="0" u="none" strike="noStrike" cap="none" dirty="0">
              <a:solidFill>
                <a:srgbClr val="000000"/>
              </a:solidFill>
              <a:ea typeface="Arial"/>
              <a:cs typeface="Arial"/>
              <a:sym typeface="Arial"/>
            </a:endParaRPr>
          </a:p>
          <a:p>
            <a:pPr marL="0" marR="0" lvl="0" indent="0" algn="l" rtl="0">
              <a:spcBef>
                <a:spcPts val="0"/>
              </a:spcBef>
              <a:spcAft>
                <a:spcPts val="0"/>
              </a:spcAft>
              <a:buNone/>
            </a:pPr>
            <a:endParaRPr sz="1600" dirty="0"/>
          </a:p>
        </p:txBody>
      </p:sp>
      <p:sp>
        <p:nvSpPr>
          <p:cNvPr id="11" name="Google Shape;446;p1">
            <a:extLst>
              <a:ext uri="{FF2B5EF4-FFF2-40B4-BE49-F238E27FC236}">
                <a16:creationId xmlns:a16="http://schemas.microsoft.com/office/drawing/2014/main" id="{503092F1-9D35-45AE-BCD2-FE365BA6DF6B}"/>
              </a:ext>
            </a:extLst>
          </p:cNvPr>
          <p:cNvSpPr txBox="1"/>
          <p:nvPr/>
        </p:nvSpPr>
        <p:spPr>
          <a:xfrm>
            <a:off x="8177630" y="2171467"/>
            <a:ext cx="3968496" cy="4526280"/>
          </a:xfrm>
          <a:prstGeom prst="rect">
            <a:avLst/>
          </a:prstGeom>
          <a:noFill/>
          <a:ln w="25400">
            <a:solidFill>
              <a:srgbClr val="003466"/>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000000"/>
                </a:solidFill>
                <a:latin typeface="Arial" panose="020B0604020202020204" pitchFamily="34" charset="0"/>
                <a:ea typeface="Arial"/>
                <a:cs typeface="Arial" panose="020B0604020202020204" pitchFamily="34" charset="0"/>
                <a:sym typeface="Arial"/>
              </a:rPr>
              <a:t>We’d Love Your Feedback!</a:t>
            </a:r>
          </a:p>
          <a:p>
            <a:pPr marL="0" marR="0" lvl="0" indent="0" algn="l" rtl="0">
              <a:spcBef>
                <a:spcPts val="0"/>
              </a:spcBef>
              <a:spcAft>
                <a:spcPts val="0"/>
              </a:spcAft>
              <a:buNone/>
            </a:pPr>
            <a:endParaRPr lang="en-US" sz="16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lvl="0"/>
            <a:r>
              <a:rPr lang="en-US" sz="1600" dirty="0">
                <a:latin typeface="Arial" panose="020B0604020202020204" pitchFamily="34" charset="0"/>
                <a:cs typeface="Arial" panose="020B0604020202020204" pitchFamily="34" charset="0"/>
              </a:rPr>
              <a:t>At the end of this session, you will receive a Qualtrics survey link. Please take 2-3 minutes to complete the survey. Your feedback is important for continuous improvement of the Tri-University Research Administration Conference (TURAC). </a:t>
            </a:r>
            <a:endParaRPr sz="16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marL="0" marR="0" lvl="0" indent="0" algn="l" rtl="0">
              <a:spcBef>
                <a:spcPts val="0"/>
              </a:spcBef>
              <a:spcAft>
                <a:spcPts val="0"/>
              </a:spcAft>
              <a:buNone/>
            </a:pPr>
            <a:endParaRPr lang="en-US" sz="1600" b="1" i="0" u="none" strike="noStrike" cap="none" dirty="0">
              <a:solidFill>
                <a:srgbClr val="000000"/>
              </a:solidFill>
              <a:ea typeface="Arial"/>
              <a:cs typeface="Arial"/>
              <a:sym typeface="Arial"/>
            </a:endParaRPr>
          </a:p>
          <a:p>
            <a:pPr marL="0" marR="0" lvl="0" indent="0" algn="l" rtl="0">
              <a:spcBef>
                <a:spcPts val="0"/>
              </a:spcBef>
              <a:spcAft>
                <a:spcPts val="0"/>
              </a:spcAft>
              <a:buNone/>
            </a:pPr>
            <a:endParaRPr lang="en-US" b="1" dirty="0">
              <a:solidFill>
                <a:srgbClr val="000000"/>
              </a:solidFill>
              <a:ea typeface="Arial"/>
              <a:cs typeface="Arial"/>
              <a:sym typeface="Arial"/>
            </a:endParaRPr>
          </a:p>
        </p:txBody>
      </p:sp>
      <p:sp>
        <p:nvSpPr>
          <p:cNvPr id="12" name="Google Shape;446;p1">
            <a:extLst>
              <a:ext uri="{FF2B5EF4-FFF2-40B4-BE49-F238E27FC236}">
                <a16:creationId xmlns:a16="http://schemas.microsoft.com/office/drawing/2014/main" id="{18D86AE6-9DF4-4BB0-BAB4-2DF7791ABD8E}"/>
              </a:ext>
            </a:extLst>
          </p:cNvPr>
          <p:cNvSpPr txBox="1"/>
          <p:nvPr/>
        </p:nvSpPr>
        <p:spPr>
          <a:xfrm>
            <a:off x="2608748" y="481731"/>
            <a:ext cx="9040042" cy="1446509"/>
          </a:xfrm>
          <a:prstGeom prst="rect">
            <a:avLst/>
          </a:prstGeom>
          <a:solidFill>
            <a:srgbClr val="003466"/>
          </a:solidFill>
          <a:ln>
            <a:solidFill>
              <a:srgbClr val="003466"/>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FFFF"/>
                </a:solidFill>
              </a:rPr>
              <a:t>Welcome to the Tri-University Research Administration Conference. </a:t>
            </a:r>
          </a:p>
          <a:p>
            <a:pPr marL="0" marR="0" lvl="0" indent="0" algn="l" rtl="0">
              <a:spcBef>
                <a:spcPts val="0"/>
              </a:spcBef>
              <a:spcAft>
                <a:spcPts val="0"/>
              </a:spcAft>
              <a:buNone/>
            </a:pPr>
            <a:endParaRPr lang="en-US" sz="2400" dirty="0">
              <a:solidFill>
                <a:srgbClr val="FFFFFF"/>
              </a:solidFill>
            </a:endParaRPr>
          </a:p>
          <a:p>
            <a:pPr marL="0" marR="0" lvl="0" indent="0" algn="l" rtl="0">
              <a:spcBef>
                <a:spcPts val="0"/>
              </a:spcBef>
              <a:spcAft>
                <a:spcPts val="0"/>
              </a:spcAft>
              <a:buNone/>
            </a:pPr>
            <a:r>
              <a:rPr lang="en-US" sz="1600" dirty="0">
                <a:solidFill>
                  <a:srgbClr val="FFFFFF"/>
                </a:solidFill>
              </a:rPr>
              <a:t>Your session will begin shortly. While you wait, please review the following reminders:</a:t>
            </a:r>
            <a:r>
              <a:rPr lang="en-US" sz="1600" dirty="0"/>
              <a:t>:</a:t>
            </a:r>
            <a:endParaRPr sz="1600" dirty="0"/>
          </a:p>
        </p:txBody>
      </p:sp>
      <p:sp>
        <p:nvSpPr>
          <p:cNvPr id="13" name="TextBox 12">
            <a:extLst>
              <a:ext uri="{FF2B5EF4-FFF2-40B4-BE49-F238E27FC236}">
                <a16:creationId xmlns:a16="http://schemas.microsoft.com/office/drawing/2014/main" id="{2888B881-82C7-4C7D-B215-61C434310B1A}"/>
              </a:ext>
            </a:extLst>
          </p:cNvPr>
          <p:cNvSpPr txBox="1"/>
          <p:nvPr/>
        </p:nvSpPr>
        <p:spPr>
          <a:xfrm>
            <a:off x="6096000" y="235509"/>
            <a:ext cx="5552790" cy="1692731"/>
          </a:xfrm>
          <a:prstGeom prst="rect">
            <a:avLst/>
          </a:prstGeom>
          <a:noFill/>
        </p:spPr>
        <p:txBody>
          <a:bodyPr wrap="square" rtlCol="0">
            <a:spAutoFit/>
          </a:bodyPr>
          <a:lstStyle/>
          <a:p>
            <a:endParaRPr lang="en-US" dirty="0"/>
          </a:p>
        </p:txBody>
      </p:sp>
      <p:pic>
        <p:nvPicPr>
          <p:cNvPr id="15" name="Picture 14" descr="Logo&#10;&#10;Description automatically generated">
            <a:extLst>
              <a:ext uri="{FF2B5EF4-FFF2-40B4-BE49-F238E27FC236}">
                <a16:creationId xmlns:a16="http://schemas.microsoft.com/office/drawing/2014/main" id="{30744036-0851-4586-BFB3-0D3748301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10" y="235509"/>
            <a:ext cx="1812970" cy="1504765"/>
          </a:xfrm>
          <a:prstGeom prst="rect">
            <a:avLst/>
          </a:prstGeom>
        </p:spPr>
      </p:pic>
      <p:pic>
        <p:nvPicPr>
          <p:cNvPr id="16" name="Picture 15">
            <a:extLst>
              <a:ext uri="{FF2B5EF4-FFF2-40B4-BE49-F238E27FC236}">
                <a16:creationId xmlns:a16="http://schemas.microsoft.com/office/drawing/2014/main" id="{E3A291C2-A21E-4597-A077-969BC6190903}"/>
              </a:ext>
            </a:extLst>
          </p:cNvPr>
          <p:cNvPicPr>
            <a:picLocks noChangeAspect="1"/>
          </p:cNvPicPr>
          <p:nvPr/>
        </p:nvPicPr>
        <p:blipFill>
          <a:blip r:embed="rId4"/>
          <a:stretch>
            <a:fillRect/>
          </a:stretch>
        </p:blipFill>
        <p:spPr>
          <a:xfrm>
            <a:off x="4802819" y="5417943"/>
            <a:ext cx="2755083" cy="1204548"/>
          </a:xfrm>
          <a:prstGeom prst="rect">
            <a:avLst/>
          </a:prstGeom>
        </p:spPr>
      </p:pic>
    </p:spTree>
    <p:extLst>
      <p:ext uri="{BB962C8B-B14F-4D97-AF65-F5344CB8AC3E}">
        <p14:creationId xmlns:p14="http://schemas.microsoft.com/office/powerpoint/2010/main" val="923823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43BB4-0251-8F39-3BED-10E269FA005E}"/>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Research Administration software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BEE82C-51FB-B69A-E3CF-3ABEF1AACD56}"/>
              </a:ext>
            </a:extLst>
          </p:cNvPr>
          <p:cNvSpPr>
            <a:spLocks noGrp="1"/>
          </p:cNvSpPr>
          <p:nvPr>
            <p:ph idx="1"/>
          </p:nvPr>
        </p:nvSpPr>
        <p:spPr>
          <a:xfrm>
            <a:off x="3749040" y="591344"/>
            <a:ext cx="7604759" cy="5585619"/>
          </a:xfrm>
        </p:spPr>
        <p:txBody>
          <a:bodyPr anchor="ctr">
            <a:normAutofit/>
          </a:bodyPr>
          <a:lstStyle/>
          <a:p>
            <a:r>
              <a:rPr lang="en-US"/>
              <a:t>Integration with accounting system?</a:t>
            </a:r>
          </a:p>
          <a:p>
            <a:r>
              <a:rPr lang="en-US"/>
              <a:t>Other users – PIs, accounting</a:t>
            </a:r>
          </a:p>
          <a:p>
            <a:r>
              <a:rPr lang="en-US"/>
              <a:t>Integration for proposal submissions</a:t>
            </a:r>
          </a:p>
          <a:p>
            <a:r>
              <a:rPr lang="en-US"/>
              <a:t>Integration with accounting for expense reports</a:t>
            </a:r>
          </a:p>
          <a:p>
            <a:r>
              <a:rPr lang="en-US"/>
              <a:t>Support for workload and T&amp;E verification</a:t>
            </a:r>
          </a:p>
          <a:p>
            <a:r>
              <a:rPr lang="en-US"/>
              <a:t>Track match</a:t>
            </a:r>
          </a:p>
          <a:p>
            <a:r>
              <a:rPr lang="en-US"/>
              <a:t>Notification of Reporting Due Dates (e.g. SF425)</a:t>
            </a:r>
          </a:p>
          <a:p>
            <a:r>
              <a:rPr lang="en-US"/>
              <a:t>Functionality for reporting and data analysis</a:t>
            </a:r>
          </a:p>
          <a:p>
            <a:r>
              <a:rPr lang="en-US"/>
              <a:t>Other considerations for purchase</a:t>
            </a:r>
          </a:p>
        </p:txBody>
      </p:sp>
      <p:sp>
        <p:nvSpPr>
          <p:cNvPr id="4" name="Footer Placeholder 3">
            <a:extLst>
              <a:ext uri="{FF2B5EF4-FFF2-40B4-BE49-F238E27FC236}">
                <a16:creationId xmlns:a16="http://schemas.microsoft.com/office/drawing/2014/main" id="{2A650E3F-B161-161C-D5D8-3AA381D91814}"/>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Tri University Research Administration Conference - April 18, 2023</a:t>
            </a:r>
          </a:p>
        </p:txBody>
      </p:sp>
      <p:pic>
        <p:nvPicPr>
          <p:cNvPr id="7" name="Picture 6" descr="A blue and yellow logo&#10;&#10;Description automatically generated with low confidence">
            <a:extLst>
              <a:ext uri="{FF2B5EF4-FFF2-40B4-BE49-F238E27FC236}">
                <a16:creationId xmlns:a16="http://schemas.microsoft.com/office/drawing/2014/main" id="{9E89F346-4EF9-7B9E-5C98-38382CF71BBA}"/>
              </a:ext>
            </a:extLst>
          </p:cNvPr>
          <p:cNvPicPr>
            <a:picLocks noChangeAspect="1"/>
          </p:cNvPicPr>
          <p:nvPr/>
        </p:nvPicPr>
        <p:blipFill>
          <a:blip r:embed="rId3"/>
          <a:stretch>
            <a:fillRect/>
          </a:stretch>
        </p:blipFill>
        <p:spPr>
          <a:xfrm>
            <a:off x="-1525" y="0"/>
            <a:ext cx="914400" cy="914400"/>
          </a:xfrm>
          <a:prstGeom prst="rect">
            <a:avLst/>
          </a:prstGeom>
        </p:spPr>
      </p:pic>
    </p:spTree>
    <p:extLst>
      <p:ext uri="{BB962C8B-B14F-4D97-AF65-F5344CB8AC3E}">
        <p14:creationId xmlns:p14="http://schemas.microsoft.com/office/powerpoint/2010/main" val="97940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60">
            <a:extLst>
              <a:ext uri="{FF2B5EF4-FFF2-40B4-BE49-F238E27FC236}">
                <a16:creationId xmlns:a16="http://schemas.microsoft.com/office/drawing/2014/main" id="{EF63F4E1-AEA4-4F86-BBED-27DF9CE85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2">
            <a:extLst>
              <a:ext uri="{FF2B5EF4-FFF2-40B4-BE49-F238E27FC236}">
                <a16:creationId xmlns:a16="http://schemas.microsoft.com/office/drawing/2014/main" id="{C59D4035-62F4-48F5-A9F6-93DCABB67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3535"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BC218-36BF-FE1D-F6C1-AA535F925F4B}"/>
              </a:ext>
            </a:extLst>
          </p:cNvPr>
          <p:cNvSpPr>
            <a:spLocks noGrp="1"/>
          </p:cNvSpPr>
          <p:nvPr>
            <p:ph type="title"/>
          </p:nvPr>
        </p:nvSpPr>
        <p:spPr>
          <a:xfrm>
            <a:off x="962959" y="861238"/>
            <a:ext cx="3157616" cy="3005538"/>
          </a:xfrm>
        </p:spPr>
        <p:txBody>
          <a:bodyPr vert="horz" lIns="91440" tIns="45720" rIns="91440" bIns="45720" rtlCol="0" anchor="b">
            <a:normAutofit/>
          </a:bodyPr>
          <a:lstStyle/>
          <a:p>
            <a:pPr algn="ctr"/>
            <a:r>
              <a:rPr lang="en-US" sz="2800" kern="1200">
                <a:solidFill>
                  <a:schemeClr val="bg1">
                    <a:alpha val="60000"/>
                  </a:schemeClr>
                </a:solidFill>
                <a:latin typeface="+mj-lt"/>
                <a:ea typeface="+mj-ea"/>
                <a:cs typeface="+mj-cs"/>
              </a:rPr>
              <a:t>Thank you</a:t>
            </a:r>
          </a:p>
        </p:txBody>
      </p:sp>
      <p:sp>
        <p:nvSpPr>
          <p:cNvPr id="3" name="Text Placeholder 2">
            <a:extLst>
              <a:ext uri="{FF2B5EF4-FFF2-40B4-BE49-F238E27FC236}">
                <a16:creationId xmlns:a16="http://schemas.microsoft.com/office/drawing/2014/main" id="{BA4ACE46-BA83-7CF4-77C6-245A480F510E}"/>
              </a:ext>
            </a:extLst>
          </p:cNvPr>
          <p:cNvSpPr>
            <a:spLocks noGrp="1"/>
          </p:cNvSpPr>
          <p:nvPr>
            <p:ph type="body" idx="1"/>
          </p:nvPr>
        </p:nvSpPr>
        <p:spPr>
          <a:xfrm>
            <a:off x="962959" y="4356845"/>
            <a:ext cx="3157617" cy="1475113"/>
          </a:xfrm>
        </p:spPr>
        <p:txBody>
          <a:bodyPr vert="horz" lIns="91440" tIns="45720" rIns="91440" bIns="45720" rtlCol="0" anchor="t">
            <a:normAutofit/>
          </a:bodyPr>
          <a:lstStyle/>
          <a:p>
            <a:pPr algn="ctr"/>
            <a:r>
              <a:rPr lang="en-US" sz="1200" kern="1200">
                <a:solidFill>
                  <a:schemeClr val="bg1"/>
                </a:solidFill>
                <a:latin typeface="+mn-lt"/>
                <a:ea typeface="+mn-ea"/>
                <a:cs typeface="+mn-cs"/>
              </a:rPr>
              <a:t>research@dinecollege.edu</a:t>
            </a:r>
          </a:p>
        </p:txBody>
      </p:sp>
      <p:sp>
        <p:nvSpPr>
          <p:cNvPr id="4" name="Footer Placeholder 3">
            <a:extLst>
              <a:ext uri="{FF2B5EF4-FFF2-40B4-BE49-F238E27FC236}">
                <a16:creationId xmlns:a16="http://schemas.microsoft.com/office/drawing/2014/main" id="{13349220-3A59-5745-36FC-D6734C23C714}"/>
              </a:ext>
            </a:extLst>
          </p:cNvPr>
          <p:cNvSpPr>
            <a:spLocks noGrp="1"/>
          </p:cNvSpPr>
          <p:nvPr>
            <p:ph type="ftr" sz="quarter" idx="11"/>
          </p:nvPr>
        </p:nvSpPr>
        <p:spPr>
          <a:xfrm>
            <a:off x="779164" y="5610065"/>
            <a:ext cx="3879705" cy="443785"/>
          </a:xfrm>
        </p:spPr>
        <p:txBody>
          <a:bodyPr vert="horz" lIns="91440" tIns="45720" rIns="91440" bIns="45720" rtlCol="0" anchor="ctr">
            <a:normAutofit/>
          </a:bodyPr>
          <a:lstStyle/>
          <a:p>
            <a:pPr>
              <a:lnSpc>
                <a:spcPct val="90000"/>
              </a:lnSpc>
              <a:spcAft>
                <a:spcPts val="600"/>
              </a:spcAft>
              <a:defRPr/>
            </a:pPr>
            <a:r>
              <a:rPr lang="en-US" sz="700" kern="1200" dirty="0">
                <a:solidFill>
                  <a:schemeClr val="bg1">
                    <a:alpha val="60000"/>
                  </a:schemeClr>
                </a:solidFill>
                <a:latin typeface="+mn-lt"/>
                <a:ea typeface="+mn-ea"/>
                <a:cs typeface="+mn-cs"/>
              </a:rPr>
              <a:t>Tri University Research Administration Conference – </a:t>
            </a:r>
          </a:p>
          <a:p>
            <a:pPr>
              <a:lnSpc>
                <a:spcPct val="90000"/>
              </a:lnSpc>
              <a:spcAft>
                <a:spcPts val="600"/>
              </a:spcAft>
              <a:defRPr/>
            </a:pPr>
            <a:r>
              <a:rPr lang="en-US" sz="700" kern="1200" dirty="0">
                <a:solidFill>
                  <a:schemeClr val="bg1">
                    <a:alpha val="60000"/>
                  </a:schemeClr>
                </a:solidFill>
                <a:latin typeface="+mn-lt"/>
                <a:ea typeface="+mn-ea"/>
                <a:cs typeface="+mn-cs"/>
              </a:rPr>
              <a:t>April 18, 2023</a:t>
            </a:r>
          </a:p>
        </p:txBody>
      </p:sp>
      <p:pic>
        <p:nvPicPr>
          <p:cNvPr id="7" name="Picture 6" descr="A blue and yellow logo&#10;&#10;Description automatically generated with low confidence">
            <a:extLst>
              <a:ext uri="{FF2B5EF4-FFF2-40B4-BE49-F238E27FC236}">
                <a16:creationId xmlns:a16="http://schemas.microsoft.com/office/drawing/2014/main" id="{00E0E68D-D6DD-F653-F72D-1ED0687B9905}"/>
              </a:ext>
            </a:extLst>
          </p:cNvPr>
          <p:cNvPicPr>
            <a:picLocks noChangeAspect="1"/>
          </p:cNvPicPr>
          <p:nvPr/>
        </p:nvPicPr>
        <p:blipFill rotWithShape="1">
          <a:blip r:embed="rId3"/>
          <a:srcRect r="2" b="2"/>
          <a:stretch/>
        </p:blipFill>
        <p:spPr>
          <a:xfrm>
            <a:off x="6614822" y="1433222"/>
            <a:ext cx="3991555" cy="3991555"/>
          </a:xfrm>
          <a:prstGeom prst="rect">
            <a:avLst/>
          </a:prstGeom>
        </p:spPr>
      </p:pic>
    </p:spTree>
    <p:extLst>
      <p:ext uri="{BB962C8B-B14F-4D97-AF65-F5344CB8AC3E}">
        <p14:creationId xmlns:p14="http://schemas.microsoft.com/office/powerpoint/2010/main" val="153916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89550F-857F-3FA3-E192-7BC5BEC3AE9B}"/>
              </a:ext>
            </a:extLst>
          </p:cNvPr>
          <p:cNvSpPr>
            <a:spLocks noGrp="1"/>
          </p:cNvSpPr>
          <p:nvPr>
            <p:ph type="title"/>
          </p:nvPr>
        </p:nvSpPr>
        <p:spPr/>
        <p:txBody>
          <a:bodyPr/>
          <a:lstStyle/>
          <a:p>
            <a:r>
              <a:rPr lang="en-US" b="1" dirty="0"/>
              <a:t>Land Acknowledgement</a:t>
            </a:r>
          </a:p>
        </p:txBody>
      </p:sp>
      <p:sp>
        <p:nvSpPr>
          <p:cNvPr id="5" name="Content Placeholder 4">
            <a:extLst>
              <a:ext uri="{FF2B5EF4-FFF2-40B4-BE49-F238E27FC236}">
                <a16:creationId xmlns:a16="http://schemas.microsoft.com/office/drawing/2014/main" id="{0EBF6B7E-EAD6-D257-57D4-EB8C9725579C}"/>
              </a:ext>
            </a:extLst>
          </p:cNvPr>
          <p:cNvSpPr>
            <a:spLocks noGrp="1"/>
          </p:cNvSpPr>
          <p:nvPr>
            <p:ph sz="quarter" idx="12"/>
          </p:nvPr>
        </p:nvSpPr>
        <p:spPr>
          <a:xfrm>
            <a:off x="685884" y="1155032"/>
            <a:ext cx="3357663" cy="5231007"/>
          </a:xfrm>
        </p:spPr>
        <p:txBody>
          <a:bodyPr>
            <a:noAutofit/>
          </a:bodyPr>
          <a:lstStyle/>
          <a:p>
            <a:pPr marL="0" marR="0" indent="0">
              <a:spcBef>
                <a:spcPts val="0"/>
              </a:spcBef>
              <a:spcAft>
                <a:spcPts val="0"/>
              </a:spcAft>
              <a:buNone/>
            </a:pPr>
            <a:r>
              <a:rPr lang="en-US" sz="1700" dirty="0">
                <a:effectLst/>
                <a:latin typeface="Roboto" panose="02000000000000000000" pitchFamily="2" charset="0"/>
                <a:ea typeface="Roboto" panose="02000000000000000000" pitchFamily="2" charset="0"/>
                <a:cs typeface="Roboto" panose="02000000000000000000" pitchFamily="2" charset="0"/>
              </a:rPr>
              <a:t>The </a:t>
            </a:r>
            <a:r>
              <a:rPr lang="en-US" sz="1700" b="1" dirty="0">
                <a:effectLst/>
                <a:latin typeface="Roboto" panose="02000000000000000000" pitchFamily="2" charset="0"/>
                <a:ea typeface="Roboto" panose="02000000000000000000" pitchFamily="2" charset="0"/>
                <a:cs typeface="Roboto" panose="02000000000000000000" pitchFamily="2" charset="0"/>
              </a:rPr>
              <a:t>Arizona State University </a:t>
            </a:r>
            <a:r>
              <a:rPr lang="en-US" sz="1700" dirty="0">
                <a:effectLst/>
                <a:latin typeface="Roboto" panose="02000000000000000000" pitchFamily="2" charset="0"/>
                <a:ea typeface="Roboto" panose="02000000000000000000" pitchFamily="2" charset="0"/>
                <a:cs typeface="Roboto" panose="02000000000000000000" pitchFamily="2" charset="0"/>
              </a:rPr>
              <a:t>(ASU) acknowledges the twenty-three Native Nations that </a:t>
            </a:r>
            <a:r>
              <a:rPr lang="en-US" sz="1700" dirty="0">
                <a:latin typeface="Roboto" panose="02000000000000000000" pitchFamily="2" charset="0"/>
                <a:ea typeface="Roboto" panose="02000000000000000000" pitchFamily="2" charset="0"/>
                <a:cs typeface="Roboto" panose="02000000000000000000" pitchFamily="2" charset="0"/>
              </a:rPr>
              <a:t>have inhabited </a:t>
            </a:r>
            <a:r>
              <a:rPr lang="en-US" sz="1700" dirty="0">
                <a:effectLst/>
                <a:latin typeface="Roboto" panose="02000000000000000000" pitchFamily="2" charset="0"/>
                <a:ea typeface="Roboto" panose="02000000000000000000" pitchFamily="2" charset="0"/>
                <a:cs typeface="Roboto" panose="02000000000000000000" pitchFamily="2" charset="0"/>
              </a:rPr>
              <a:t>this land for centuries. Arizona State University's four campuses are located in the Salt River Valley on ancestral territories of Indigenous peoples, including the Akimel O’odham (Pima) and Pee Posh (Maricopa) Indian Communities, whose care and keeping of these lands allows us to be here today. ASU acknowledges the sovereignty of these nations and seeks to foster an environment of success and possibility for Native American students and patrons. We are advocates for the incorporation of Indigenous knowledge systems and research methodologies. </a:t>
            </a:r>
          </a:p>
          <a:p>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6" name="Content Placeholder 5">
            <a:extLst>
              <a:ext uri="{FF2B5EF4-FFF2-40B4-BE49-F238E27FC236}">
                <a16:creationId xmlns:a16="http://schemas.microsoft.com/office/drawing/2014/main" id="{FE6D21BA-10D4-9BA2-52CB-94E865C791FA}"/>
              </a:ext>
            </a:extLst>
          </p:cNvPr>
          <p:cNvSpPr>
            <a:spLocks noGrp="1"/>
          </p:cNvSpPr>
          <p:nvPr>
            <p:ph sz="quarter" idx="13"/>
          </p:nvPr>
        </p:nvSpPr>
        <p:spPr>
          <a:xfrm>
            <a:off x="4417167" y="1155032"/>
            <a:ext cx="3357663" cy="5231007"/>
          </a:xfrm>
        </p:spPr>
        <p:txBody>
          <a:bodyPr/>
          <a:lstStyle/>
          <a:p>
            <a:pPr marL="0" indent="0">
              <a:buNone/>
            </a:pPr>
            <a:r>
              <a:rPr lang="en-US" sz="1700" b="1" dirty="0">
                <a:solidFill>
                  <a:srgbClr val="111111"/>
                </a:solidFill>
                <a:effectLst/>
                <a:latin typeface="Roboto" panose="02000000000000000000" pitchFamily="2" charset="0"/>
                <a:ea typeface="Roboto" panose="02000000000000000000" pitchFamily="2" charset="0"/>
                <a:cs typeface="Roboto" panose="02000000000000000000" pitchFamily="2" charset="0"/>
              </a:rPr>
              <a:t>Northern Arizona University</a:t>
            </a:r>
            <a:r>
              <a:rPr lang="en-US" sz="1700" dirty="0">
                <a:solidFill>
                  <a:srgbClr val="111111"/>
                </a:solidFill>
                <a:effectLst/>
                <a:latin typeface="Roboto" panose="02000000000000000000" pitchFamily="2" charset="0"/>
                <a:ea typeface="Roboto" panose="02000000000000000000" pitchFamily="2" charset="0"/>
                <a:cs typeface="Roboto" panose="02000000000000000000" pitchFamily="2" charset="0"/>
              </a:rPr>
              <a:t> sits at the base of the San Francisco Peaks, on homelands sacred to Native Americans throughout the region. We honor their past, present, and future generations, who have lived here for millennia and will forever call this place home.</a:t>
            </a:r>
            <a:endParaRPr lang="en-US" sz="1700" dirty="0">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p>
        </p:txBody>
      </p:sp>
      <p:sp>
        <p:nvSpPr>
          <p:cNvPr id="7" name="Content Placeholder 6">
            <a:extLst>
              <a:ext uri="{FF2B5EF4-FFF2-40B4-BE49-F238E27FC236}">
                <a16:creationId xmlns:a16="http://schemas.microsoft.com/office/drawing/2014/main" id="{B7A88663-9D14-0877-3946-4F033637471D}"/>
              </a:ext>
            </a:extLst>
          </p:cNvPr>
          <p:cNvSpPr>
            <a:spLocks noGrp="1"/>
          </p:cNvSpPr>
          <p:nvPr>
            <p:ph sz="quarter" idx="14"/>
          </p:nvPr>
        </p:nvSpPr>
        <p:spPr>
          <a:xfrm>
            <a:off x="8148453" y="1155032"/>
            <a:ext cx="3357663" cy="5231007"/>
          </a:xfrm>
        </p:spPr>
        <p:txBody>
          <a:bodyPr>
            <a:normAutofit/>
          </a:bodyPr>
          <a:lstStyle/>
          <a:p>
            <a:pPr marL="0" indent="0">
              <a:buNone/>
            </a:pPr>
            <a:r>
              <a:rPr lang="en-US" sz="1700" dirty="0">
                <a:effectLst/>
                <a:latin typeface="Roboto" panose="02000000000000000000" pitchFamily="2" charset="0"/>
                <a:ea typeface="Roboto" panose="02000000000000000000" pitchFamily="2" charset="0"/>
                <a:cs typeface="Roboto" panose="02000000000000000000" pitchFamily="2" charset="0"/>
              </a:rPr>
              <a:t>We respectfully acknowledge the </a:t>
            </a:r>
            <a:r>
              <a:rPr lang="en-US" sz="1700" b="1" dirty="0">
                <a:effectLst/>
                <a:latin typeface="Roboto" panose="02000000000000000000" pitchFamily="2" charset="0"/>
                <a:ea typeface="Roboto" panose="02000000000000000000" pitchFamily="2" charset="0"/>
                <a:cs typeface="Roboto" panose="02000000000000000000" pitchFamily="2" charset="0"/>
              </a:rPr>
              <a:t>University of Arizona</a:t>
            </a:r>
            <a:r>
              <a:rPr lang="en-US" sz="1700" dirty="0">
                <a:effectLst/>
                <a:latin typeface="Roboto" panose="02000000000000000000" pitchFamily="2" charset="0"/>
                <a:ea typeface="Roboto" panose="02000000000000000000" pitchFamily="2" charset="0"/>
                <a:cs typeface="Roboto" panose="02000000000000000000" pitchFamily="2" charset="0"/>
              </a:rPr>
              <a:t> is on the land and territories of Indigenous peoples. Today, Arizona is home to 22 federally recognized tribes, with Tucson being home to the O’odham and the Yaqui. Committed to diversity and inclusion, the University strives to build sustainable relationships with sovereign Native Nations and Indigenous communities through education offerings, partnerships, and community service.</a:t>
            </a:r>
          </a:p>
        </p:txBody>
      </p:sp>
    </p:spTree>
    <p:extLst>
      <p:ext uri="{BB962C8B-B14F-4D97-AF65-F5344CB8AC3E}">
        <p14:creationId xmlns:p14="http://schemas.microsoft.com/office/powerpoint/2010/main" val="35629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62FFC4-C785-45D6-A1A6-BBEC1E58D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3FB8110-9B66-FBB9-D3B0-60419D295CBB}"/>
              </a:ext>
            </a:extLst>
          </p:cNvPr>
          <p:cNvSpPr>
            <a:spLocks noGrp="1"/>
          </p:cNvSpPr>
          <p:nvPr>
            <p:ph type="ctrTitle"/>
          </p:nvPr>
        </p:nvSpPr>
        <p:spPr>
          <a:xfrm>
            <a:off x="3491375" y="569370"/>
            <a:ext cx="8463293" cy="2274155"/>
          </a:xfrm>
        </p:spPr>
        <p:txBody>
          <a:bodyPr anchor="b">
            <a:normAutofit/>
          </a:bodyPr>
          <a:lstStyle/>
          <a:p>
            <a:pPr algn="r"/>
            <a:r>
              <a:rPr lang="en-US" sz="4800" i="1" err="1">
                <a:solidFill>
                  <a:srgbClr val="FFFFFF"/>
                </a:solidFill>
              </a:rPr>
              <a:t>Na’al</a:t>
            </a:r>
            <a:r>
              <a:rPr lang="en-US" sz="4800" i="1">
                <a:solidFill>
                  <a:srgbClr val="FFFFFF"/>
                </a:solidFill>
              </a:rPr>
              <a:t> </a:t>
            </a:r>
            <a:r>
              <a:rPr lang="en-US" sz="4800" i="1" err="1">
                <a:solidFill>
                  <a:srgbClr val="FFFFFF"/>
                </a:solidFill>
              </a:rPr>
              <a:t>Kaah</a:t>
            </a:r>
            <a:r>
              <a:rPr lang="en-US" sz="4800" i="1">
                <a:solidFill>
                  <a:srgbClr val="FFFFFF"/>
                </a:solidFill>
              </a:rPr>
              <a:t> Bee </a:t>
            </a:r>
            <a:r>
              <a:rPr lang="en-US" sz="4800" i="1" err="1">
                <a:solidFill>
                  <a:srgbClr val="FFFFFF"/>
                </a:solidFill>
              </a:rPr>
              <a:t>Honít’i</a:t>
            </a:r>
            <a:r>
              <a:rPr lang="en-US" sz="4800" i="1">
                <a:solidFill>
                  <a:srgbClr val="FFFFFF"/>
                </a:solidFill>
              </a:rPr>
              <a:t>’</a:t>
            </a:r>
            <a:br>
              <a:rPr lang="en-US" sz="4800" i="1">
                <a:solidFill>
                  <a:srgbClr val="FFFFFF"/>
                </a:solidFill>
              </a:rPr>
            </a:br>
            <a:r>
              <a:rPr lang="en-US" sz="4800">
                <a:solidFill>
                  <a:srgbClr val="FFFFFF"/>
                </a:solidFill>
              </a:rPr>
              <a:t>Research, Innovation &amp; Practice</a:t>
            </a:r>
            <a:endParaRPr lang="en-US" sz="4800" i="1">
              <a:solidFill>
                <a:srgbClr val="FFFFFF"/>
              </a:solidFill>
            </a:endParaRPr>
          </a:p>
        </p:txBody>
      </p:sp>
      <p:sp>
        <p:nvSpPr>
          <p:cNvPr id="3" name="Subtitle 2">
            <a:extLst>
              <a:ext uri="{FF2B5EF4-FFF2-40B4-BE49-F238E27FC236}">
                <a16:creationId xmlns:a16="http://schemas.microsoft.com/office/drawing/2014/main" id="{3F2B9CC3-4F05-CA8B-2E28-8A516ED402F2}"/>
              </a:ext>
            </a:extLst>
          </p:cNvPr>
          <p:cNvSpPr>
            <a:spLocks noGrp="1"/>
          </p:cNvSpPr>
          <p:nvPr>
            <p:ph type="subTitle" idx="1"/>
          </p:nvPr>
        </p:nvSpPr>
        <p:spPr>
          <a:xfrm>
            <a:off x="6120881" y="3541421"/>
            <a:ext cx="5833787" cy="859084"/>
          </a:xfrm>
        </p:spPr>
        <p:txBody>
          <a:bodyPr>
            <a:normAutofit/>
          </a:bodyPr>
          <a:lstStyle/>
          <a:p>
            <a:pPr algn="r"/>
            <a:r>
              <a:rPr lang="en-US" sz="2000" dirty="0">
                <a:solidFill>
                  <a:srgbClr val="FFFFFF"/>
                </a:solidFill>
              </a:rPr>
              <a:t>Tri University Research Administration Conference</a:t>
            </a:r>
          </a:p>
          <a:p>
            <a:pPr algn="r"/>
            <a:r>
              <a:rPr lang="en-US" sz="2000" dirty="0">
                <a:solidFill>
                  <a:srgbClr val="FFFFFF"/>
                </a:solidFill>
              </a:rPr>
              <a:t>April 18, 2023</a:t>
            </a:r>
          </a:p>
        </p:txBody>
      </p:sp>
      <p:cxnSp>
        <p:nvCxnSpPr>
          <p:cNvPr id="19" name="Straight Connector 1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49160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9" name="Picture 8" descr="A blue and yellow logo&#10;&#10;Description automatically generated with low confidence">
            <a:extLst>
              <a:ext uri="{FF2B5EF4-FFF2-40B4-BE49-F238E27FC236}">
                <a16:creationId xmlns:a16="http://schemas.microsoft.com/office/drawing/2014/main" id="{1EFCC17F-45BB-DA32-AED0-E2852A77EB58}"/>
              </a:ext>
            </a:extLst>
          </p:cNvPr>
          <p:cNvPicPr>
            <a:picLocks noChangeAspect="1"/>
          </p:cNvPicPr>
          <p:nvPr/>
        </p:nvPicPr>
        <p:blipFill rotWithShape="1">
          <a:blip r:embed="rId3"/>
          <a:srcRect r="-1" b="-1"/>
          <a:stretch/>
        </p:blipFill>
        <p:spPr>
          <a:xfrm>
            <a:off x="1346842" y="647743"/>
            <a:ext cx="2286000" cy="2286000"/>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grpSp>
        <p:nvGrpSpPr>
          <p:cNvPr id="21" name="Group 20">
            <a:extLst>
              <a:ext uri="{FF2B5EF4-FFF2-40B4-BE49-F238E27FC236}">
                <a16:creationId xmlns:a16="http://schemas.microsoft.com/office/drawing/2014/main" id="{5701430A-07EF-4ED0-9928-CD3D16167F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88020" y="4633788"/>
            <a:ext cx="1265309" cy="1360735"/>
            <a:chOff x="1988020" y="4633788"/>
            <a:chExt cx="1265309" cy="1360735"/>
          </a:xfrm>
          <a:solidFill>
            <a:srgbClr val="FFFFFF"/>
          </a:solidFill>
        </p:grpSpPr>
        <p:sp>
          <p:nvSpPr>
            <p:cNvPr id="2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03316" y="463378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5615" y="491807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sp>
          <p:nvSpPr>
            <p:cNvPr id="2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88020" y="590338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grpSp>
      <p:pic>
        <p:nvPicPr>
          <p:cNvPr id="10" name="Picture 9" descr="Chart, sunburst chart&#10;&#10;Description automatically generated">
            <a:extLst>
              <a:ext uri="{FF2B5EF4-FFF2-40B4-BE49-F238E27FC236}">
                <a16:creationId xmlns:a16="http://schemas.microsoft.com/office/drawing/2014/main" id="{C575F7A8-F358-B926-17D6-295845CF4029}"/>
              </a:ext>
            </a:extLst>
          </p:cNvPr>
          <p:cNvPicPr>
            <a:picLocks noChangeAspect="1"/>
          </p:cNvPicPr>
          <p:nvPr/>
        </p:nvPicPr>
        <p:blipFill rotWithShape="1">
          <a:blip r:embed="rId4"/>
          <a:srcRect t="9516" r="5" b="11250"/>
          <a:stretch/>
        </p:blipFill>
        <p:spPr>
          <a:xfrm>
            <a:off x="3661359" y="4040417"/>
            <a:ext cx="2926080" cy="2318587"/>
          </a:xfrm>
          <a:custGeom>
            <a:avLst/>
            <a:gdLst/>
            <a:ahLst/>
            <a:cxnLst/>
            <a:rect l="l" t="t" r="r" b="b"/>
            <a:pathLst>
              <a:path w="3555818" h="2817584">
                <a:moveTo>
                  <a:pt x="1777909" y="0"/>
                </a:moveTo>
                <a:cubicBezTo>
                  <a:pt x="2759821" y="0"/>
                  <a:pt x="3555818" y="795997"/>
                  <a:pt x="3555818" y="1777909"/>
                </a:cubicBezTo>
                <a:cubicBezTo>
                  <a:pt x="3555818" y="2146126"/>
                  <a:pt x="3443881" y="2488199"/>
                  <a:pt x="3252179" y="2771955"/>
                </a:cubicBezTo>
                <a:lnTo>
                  <a:pt x="3218058" y="2817584"/>
                </a:lnTo>
                <a:lnTo>
                  <a:pt x="337760" y="2817584"/>
                </a:lnTo>
                <a:lnTo>
                  <a:pt x="303639" y="2771955"/>
                </a:lnTo>
                <a:cubicBezTo>
                  <a:pt x="111937" y="2488199"/>
                  <a:pt x="0" y="2146126"/>
                  <a:pt x="0" y="1777909"/>
                </a:cubicBezTo>
                <a:cubicBezTo>
                  <a:pt x="0" y="795997"/>
                  <a:pt x="795997" y="0"/>
                  <a:pt x="1777909" y="0"/>
                </a:cubicBezTo>
                <a:close/>
              </a:path>
            </a:pathLst>
          </a:custGeom>
        </p:spPr>
      </p:pic>
    </p:spTree>
    <p:extLst>
      <p:ext uri="{BB962C8B-B14F-4D97-AF65-F5344CB8AC3E}">
        <p14:creationId xmlns:p14="http://schemas.microsoft.com/office/powerpoint/2010/main" val="351240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1ADB8-4696-E887-D25B-A552C38F96D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 Our Office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6649CB-CB4B-AEBF-C3F5-CDB5ECFF81A1}"/>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700"/>
              <a:t>Vice Provost for Research</a:t>
            </a:r>
          </a:p>
          <a:p>
            <a:pPr marL="457200" lvl="1" indent="0">
              <a:buNone/>
            </a:pPr>
            <a:r>
              <a:rPr lang="en-US" sz="1300"/>
              <a:t>Andrea Christelle</a:t>
            </a:r>
          </a:p>
          <a:p>
            <a:r>
              <a:rPr lang="en-US" sz="1700"/>
              <a:t>Director of Sponsored Projects</a:t>
            </a:r>
          </a:p>
          <a:p>
            <a:pPr marL="457200" lvl="1" indent="0">
              <a:buNone/>
            </a:pPr>
            <a:r>
              <a:rPr lang="en-US" sz="1300"/>
              <a:t>Eve Begaye</a:t>
            </a:r>
          </a:p>
          <a:p>
            <a:r>
              <a:rPr lang="en-US" sz="1700"/>
              <a:t>Pre-Award Coordinator</a:t>
            </a:r>
          </a:p>
          <a:p>
            <a:pPr marL="457200" lvl="1" indent="0">
              <a:buNone/>
            </a:pPr>
            <a:r>
              <a:rPr lang="en-US" sz="1300"/>
              <a:t>Terra </a:t>
            </a:r>
            <a:r>
              <a:rPr lang="en-US" sz="1300" err="1"/>
              <a:t>Lamotte</a:t>
            </a:r>
            <a:r>
              <a:rPr lang="en-US" sz="1300"/>
              <a:t>-Harvey</a:t>
            </a:r>
            <a:endParaRPr lang="en-US" sz="1700"/>
          </a:p>
          <a:p>
            <a:r>
              <a:rPr lang="en-US" sz="1700"/>
              <a:t>Post-Award Coordinator</a:t>
            </a:r>
          </a:p>
          <a:p>
            <a:pPr marL="457200" lvl="1" indent="0">
              <a:buNone/>
            </a:pPr>
            <a:r>
              <a:rPr lang="en-US" sz="1300"/>
              <a:t>Gayla James</a:t>
            </a:r>
          </a:p>
          <a:p>
            <a:r>
              <a:rPr lang="en-US" sz="1700" i="1"/>
              <a:t>Proposal Developer</a:t>
            </a:r>
          </a:p>
          <a:p>
            <a:pPr marL="457200" lvl="1" indent="0">
              <a:buNone/>
            </a:pPr>
            <a:r>
              <a:rPr lang="en-US" sz="1300">
                <a:solidFill>
                  <a:schemeClr val="accent4"/>
                </a:solidFill>
              </a:rPr>
              <a:t>Open</a:t>
            </a:r>
          </a:p>
          <a:p>
            <a:pPr lvl="1"/>
            <a:endParaRPr lang="en-US" sz="1700"/>
          </a:p>
          <a:p>
            <a:pPr marL="457200" lvl="1"/>
            <a:endParaRPr lang="en-US" sz="1700"/>
          </a:p>
        </p:txBody>
      </p:sp>
      <p:pic>
        <p:nvPicPr>
          <p:cNvPr id="6" name="Content Placeholder 5" descr="A picture containing sky, outdoor, mountain&#10;&#10;Description automatically generated">
            <a:extLst>
              <a:ext uri="{FF2B5EF4-FFF2-40B4-BE49-F238E27FC236}">
                <a16:creationId xmlns:a16="http://schemas.microsoft.com/office/drawing/2014/main" id="{1D250CC6-2E56-DE1E-B781-6A4D05AA8879}"/>
              </a:ext>
            </a:extLst>
          </p:cNvPr>
          <p:cNvPicPr>
            <a:picLocks noGrp="1" noChangeAspect="1"/>
          </p:cNvPicPr>
          <p:nvPr>
            <p:ph sz="half" idx="2"/>
          </p:nvPr>
        </p:nvPicPr>
        <p:blipFill rotWithShape="1">
          <a:blip r:embed="rId2"/>
          <a:srcRect l="30500" r="2837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Footer Placeholder 6">
            <a:extLst>
              <a:ext uri="{FF2B5EF4-FFF2-40B4-BE49-F238E27FC236}">
                <a16:creationId xmlns:a16="http://schemas.microsoft.com/office/drawing/2014/main" id="{DF60A68F-0EF9-E17F-EE17-390E6FF31ACA}"/>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sz="1100" kern="1200">
                <a:solidFill>
                  <a:srgbClr val="FFFFFF"/>
                </a:solidFill>
                <a:latin typeface="Calibri" panose="020F0502020204030204"/>
                <a:ea typeface="+mn-ea"/>
                <a:cs typeface="+mn-cs"/>
              </a:rPr>
              <a:t>Tri University Research Administration Conference - April 18, 2023</a:t>
            </a:r>
          </a:p>
        </p:txBody>
      </p:sp>
      <p:pic>
        <p:nvPicPr>
          <p:cNvPr id="11" name="Picture 10" descr="A blue and yellow logo&#10;&#10;Description automatically generated with low confidence">
            <a:extLst>
              <a:ext uri="{FF2B5EF4-FFF2-40B4-BE49-F238E27FC236}">
                <a16:creationId xmlns:a16="http://schemas.microsoft.com/office/drawing/2014/main" id="{4D643F0B-0A0C-A792-57A9-F65F26F8ACA5}"/>
              </a:ext>
            </a:extLst>
          </p:cNvPr>
          <p:cNvPicPr>
            <a:picLocks noChangeAspect="1"/>
          </p:cNvPicPr>
          <p:nvPr/>
        </p:nvPicPr>
        <p:blipFill>
          <a:blip r:embed="rId3"/>
          <a:stretch>
            <a:fillRect/>
          </a:stretch>
        </p:blipFill>
        <p:spPr>
          <a:xfrm>
            <a:off x="-1525" y="0"/>
            <a:ext cx="914400" cy="914400"/>
          </a:xfrm>
          <a:prstGeom prst="rect">
            <a:avLst/>
          </a:prstGeom>
        </p:spPr>
      </p:pic>
    </p:spTree>
    <p:extLst>
      <p:ext uri="{BB962C8B-B14F-4D97-AF65-F5344CB8AC3E}">
        <p14:creationId xmlns:p14="http://schemas.microsoft.com/office/powerpoint/2010/main" val="47314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DFC7D-80B6-C3EB-C0A6-9FE4358EFDDA}"/>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Research at Diné College</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89B2B4A-7A0F-6717-792D-B2AF833946C7}"/>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marL="285750" indent="-228600">
              <a:buFont typeface="Arial" panose="020B0604020202020204" pitchFamily="34" charset="0"/>
              <a:buChar char="•"/>
            </a:pPr>
            <a:r>
              <a:rPr lang="en-US" sz="2000"/>
              <a:t>The meaning of </a:t>
            </a:r>
            <a:r>
              <a:rPr lang="en-US" sz="2000" i="1" err="1"/>
              <a:t>Na’al</a:t>
            </a:r>
            <a:r>
              <a:rPr lang="en-US" sz="2000" i="1"/>
              <a:t> </a:t>
            </a:r>
            <a:r>
              <a:rPr lang="en-US" sz="2000" i="1" err="1"/>
              <a:t>Kaah</a:t>
            </a:r>
            <a:r>
              <a:rPr lang="en-US" sz="2000" i="1"/>
              <a:t> Bee </a:t>
            </a:r>
            <a:r>
              <a:rPr lang="en-US" sz="2000" i="1" err="1"/>
              <a:t>Honít’i</a:t>
            </a:r>
            <a:r>
              <a:rPr lang="en-US" sz="2000" i="1"/>
              <a:t>’</a:t>
            </a:r>
          </a:p>
          <a:p>
            <a:pPr marL="285750" indent="-228600">
              <a:buFont typeface="Arial" panose="020B0604020202020204" pitchFamily="34" charset="0"/>
              <a:buChar char="•"/>
            </a:pPr>
            <a:r>
              <a:rPr lang="en-US" sz="2000"/>
              <a:t>Space to use </a:t>
            </a:r>
            <a:r>
              <a:rPr lang="en-US" sz="2000" b="0" i="0" err="1">
                <a:effectLst/>
              </a:rPr>
              <a:t>Są’áh</a:t>
            </a:r>
            <a:r>
              <a:rPr lang="en-US" sz="2000" b="0" i="0">
                <a:effectLst/>
              </a:rPr>
              <a:t> </a:t>
            </a:r>
            <a:r>
              <a:rPr lang="en-US" sz="2000" b="0" i="0" err="1">
                <a:effectLst/>
              </a:rPr>
              <a:t>Naagháí</a:t>
            </a:r>
            <a:r>
              <a:rPr lang="en-US" sz="2000" b="0" i="0">
                <a:effectLst/>
              </a:rPr>
              <a:t> </a:t>
            </a:r>
            <a:r>
              <a:rPr lang="en-US" sz="2000" b="0" i="0" err="1">
                <a:effectLst/>
              </a:rPr>
              <a:t>Bik'eh</a:t>
            </a:r>
            <a:r>
              <a:rPr lang="en-US" sz="2000" b="0" i="0">
                <a:effectLst/>
              </a:rPr>
              <a:t> </a:t>
            </a:r>
            <a:r>
              <a:rPr lang="en-US" sz="2000" b="0" i="0" err="1">
                <a:effectLst/>
              </a:rPr>
              <a:t>Hózhóón</a:t>
            </a:r>
            <a:r>
              <a:rPr lang="en-US" sz="2000" b="0" i="0">
                <a:effectLst/>
              </a:rPr>
              <a:t> or other frameworks</a:t>
            </a:r>
          </a:p>
          <a:p>
            <a:pPr marL="285750" indent="-228600">
              <a:buFont typeface="Arial" panose="020B0604020202020204" pitchFamily="34" charset="0"/>
              <a:buChar char="•"/>
            </a:pPr>
            <a:r>
              <a:rPr lang="en-US" sz="2000"/>
              <a:t>Diné College learning paradigm</a:t>
            </a:r>
          </a:p>
          <a:p>
            <a:pPr marL="285750" indent="-228600">
              <a:buFont typeface="Arial" panose="020B0604020202020204" pitchFamily="34" charset="0"/>
              <a:buChar char="•"/>
            </a:pPr>
            <a:r>
              <a:rPr lang="en-US" sz="2000"/>
              <a:t>Types of capacity building</a:t>
            </a:r>
          </a:p>
          <a:p>
            <a:pPr marL="742950" lvl="1" indent="-228600">
              <a:buFont typeface="Arial" panose="020B0604020202020204" pitchFamily="34" charset="0"/>
              <a:buChar char="•"/>
            </a:pPr>
            <a:r>
              <a:rPr lang="en-US" sz="2000"/>
              <a:t>Faculty time</a:t>
            </a:r>
          </a:p>
          <a:p>
            <a:pPr marL="742950" lvl="1" indent="-228600">
              <a:buFont typeface="Arial" panose="020B0604020202020204" pitchFamily="34" charset="0"/>
              <a:buChar char="•"/>
            </a:pPr>
            <a:r>
              <a:rPr lang="en-US" sz="2000"/>
              <a:t>Infrastructure</a:t>
            </a:r>
          </a:p>
          <a:p>
            <a:pPr marL="742950" lvl="1" indent="-228600">
              <a:buFont typeface="Arial" panose="020B0604020202020204" pitchFamily="34" charset="0"/>
              <a:buChar char="•"/>
            </a:pPr>
            <a:r>
              <a:rPr lang="en-US" sz="2000"/>
              <a:t>Research Administration Professionalism</a:t>
            </a:r>
          </a:p>
          <a:p>
            <a:pPr marL="742950" lvl="1" indent="-228600">
              <a:buFont typeface="Arial" panose="020B0604020202020204" pitchFamily="34" charset="0"/>
              <a:buChar char="•"/>
            </a:pPr>
            <a:r>
              <a:rPr lang="en-US" sz="2000"/>
              <a:t>Making space for new knowledge frameworks</a:t>
            </a:r>
          </a:p>
          <a:p>
            <a:pPr marL="742950" lvl="1" indent="-228600">
              <a:buFont typeface="Arial" panose="020B0604020202020204" pitchFamily="34" charset="0"/>
              <a:buChar char="•"/>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shape&#10;&#10;Description automatically generated">
            <a:extLst>
              <a:ext uri="{FF2B5EF4-FFF2-40B4-BE49-F238E27FC236}">
                <a16:creationId xmlns:a16="http://schemas.microsoft.com/office/drawing/2014/main" id="{92C3EE32-C9AB-FE1B-CECE-308F0760813A}"/>
              </a:ext>
            </a:extLst>
          </p:cNvPr>
          <p:cNvPicPr>
            <a:picLocks noGrp="1" noChangeAspect="1"/>
          </p:cNvPicPr>
          <p:nvPr>
            <p:ph idx="1"/>
          </p:nvPr>
        </p:nvPicPr>
        <p:blipFill rotWithShape="1">
          <a:blip r:embed="rId2"/>
          <a:srcRect r="4" b="3065"/>
          <a:stretch/>
        </p:blipFill>
        <p:spPr>
          <a:xfrm>
            <a:off x="5977788" y="799352"/>
            <a:ext cx="5425410" cy="5259296"/>
          </a:xfrm>
          <a:prstGeom prst="rect">
            <a:avLst/>
          </a:prstGeom>
        </p:spPr>
      </p:pic>
      <p:sp>
        <p:nvSpPr>
          <p:cNvPr id="7" name="Footer Placeholder 6">
            <a:extLst>
              <a:ext uri="{FF2B5EF4-FFF2-40B4-BE49-F238E27FC236}">
                <a16:creationId xmlns:a16="http://schemas.microsoft.com/office/drawing/2014/main" id="{CB5E9929-CC45-9D4A-C987-A870995BA08C}"/>
              </a:ext>
            </a:extLst>
          </p:cNvPr>
          <p:cNvSpPr>
            <a:spLocks noGrp="1"/>
          </p:cNvSpPr>
          <p:nvPr>
            <p:ph type="ftr" sz="quarter" idx="11"/>
          </p:nvPr>
        </p:nvSpPr>
        <p:spPr>
          <a:xfrm>
            <a:off x="5685810" y="6492240"/>
            <a:ext cx="3427710" cy="365125"/>
          </a:xfrm>
        </p:spPr>
        <p:txBody>
          <a:bodyPr vert="horz" lIns="91440" tIns="45720" rIns="91440" bIns="45720" rtlCol="0" anchor="ctr">
            <a:normAutofit/>
          </a:bodyPr>
          <a:lstStyle/>
          <a:p>
            <a:pPr algn="l">
              <a:lnSpc>
                <a:spcPct val="90000"/>
              </a:lnSpc>
              <a:spcAft>
                <a:spcPts val="600"/>
              </a:spcAft>
              <a:defRPr/>
            </a:pPr>
            <a:r>
              <a:rPr lang="en-US" sz="900" kern="1200">
                <a:solidFill>
                  <a:prstClr val="black">
                    <a:tint val="75000"/>
                  </a:prstClr>
                </a:solidFill>
                <a:latin typeface="Calibri" panose="020F0502020204030204"/>
                <a:ea typeface="+mn-ea"/>
                <a:cs typeface="+mn-cs"/>
              </a:rPr>
              <a:t>Tri University Research Administration Conference - April 18, 2023</a:t>
            </a:r>
          </a:p>
        </p:txBody>
      </p:sp>
      <p:pic>
        <p:nvPicPr>
          <p:cNvPr id="10" name="Picture 9" descr="A blue and yellow logo&#10;&#10;Description automatically generated with low confidence">
            <a:extLst>
              <a:ext uri="{FF2B5EF4-FFF2-40B4-BE49-F238E27FC236}">
                <a16:creationId xmlns:a16="http://schemas.microsoft.com/office/drawing/2014/main" id="{768E5187-3D45-685C-7939-9BE71319F20A}"/>
              </a:ext>
            </a:extLst>
          </p:cNvPr>
          <p:cNvPicPr>
            <a:picLocks noChangeAspect="1"/>
          </p:cNvPicPr>
          <p:nvPr/>
        </p:nvPicPr>
        <p:blipFill>
          <a:blip r:embed="rId3"/>
          <a:stretch>
            <a:fillRect/>
          </a:stretch>
        </p:blipFill>
        <p:spPr>
          <a:xfrm>
            <a:off x="-1525" y="0"/>
            <a:ext cx="914400" cy="914400"/>
          </a:xfrm>
          <a:prstGeom prst="rect">
            <a:avLst/>
          </a:prstGeom>
        </p:spPr>
      </p:pic>
    </p:spTree>
    <p:extLst>
      <p:ext uri="{BB962C8B-B14F-4D97-AF65-F5344CB8AC3E}">
        <p14:creationId xmlns:p14="http://schemas.microsoft.com/office/powerpoint/2010/main" val="75124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1ED72B9-A342-BB54-15FC-721BC4C71E54}"/>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Research Administration Development</a:t>
            </a:r>
          </a:p>
        </p:txBody>
      </p:sp>
      <p:sp>
        <p:nvSpPr>
          <p:cNvPr id="3" name="Text Placeholder 2">
            <a:extLst>
              <a:ext uri="{FF2B5EF4-FFF2-40B4-BE49-F238E27FC236}">
                <a16:creationId xmlns:a16="http://schemas.microsoft.com/office/drawing/2014/main" id="{51B50AB3-F34E-E02B-4665-E94FF588D7B0}"/>
              </a:ext>
            </a:extLst>
          </p:cNvPr>
          <p:cNvSpPr>
            <a:spLocks noGrp="1"/>
          </p:cNvSpPr>
          <p:nvPr>
            <p:ph type="body" idx="1"/>
          </p:nvPr>
        </p:nvSpPr>
        <p:spPr>
          <a:xfrm>
            <a:off x="1208228" y="5972174"/>
            <a:ext cx="8578699" cy="504825"/>
          </a:xfrm>
        </p:spPr>
        <p:txBody>
          <a:bodyPr vert="horz" lIns="91440" tIns="45720" rIns="91440" bIns="45720" rtlCol="0">
            <a:normAutofit/>
          </a:bodyPr>
          <a:lstStyle/>
          <a:p>
            <a:r>
              <a:rPr lang="en-US" sz="2000" kern="1200">
                <a:solidFill>
                  <a:srgbClr val="FFFFFF"/>
                </a:solidFill>
                <a:latin typeface="+mn-lt"/>
                <a:ea typeface="+mn-ea"/>
                <a:cs typeface="+mn-cs"/>
              </a:rPr>
              <a:t>An open dialogue with the Tri University Research Administration</a:t>
            </a:r>
          </a:p>
        </p:txBody>
      </p:sp>
      <p:sp>
        <p:nvSpPr>
          <p:cNvPr id="4" name="Footer Placeholder 3">
            <a:extLst>
              <a:ext uri="{FF2B5EF4-FFF2-40B4-BE49-F238E27FC236}">
                <a16:creationId xmlns:a16="http://schemas.microsoft.com/office/drawing/2014/main" id="{50B4A198-BEA5-14C9-147E-70C6CEDBF24B}"/>
              </a:ext>
            </a:extLst>
          </p:cNvPr>
          <p:cNvSpPr>
            <a:spLocks noGrp="1"/>
          </p:cNvSpPr>
          <p:nvPr>
            <p:ph type="ftr" sz="quarter" idx="11"/>
          </p:nvPr>
        </p:nvSpPr>
        <p:spPr>
          <a:xfrm>
            <a:off x="9402471" y="6438181"/>
            <a:ext cx="2789529" cy="365125"/>
          </a:xfrm>
        </p:spPr>
        <p:txBody>
          <a:bodyPr vert="horz" lIns="91440" tIns="45720" rIns="91440" bIns="45720" rtlCol="0" anchor="ctr">
            <a:normAutofit/>
          </a:bodyPr>
          <a:lstStyle/>
          <a:p>
            <a:pPr>
              <a:lnSpc>
                <a:spcPct val="90000"/>
              </a:lnSpc>
              <a:spcAft>
                <a:spcPts val="600"/>
              </a:spcAft>
            </a:pPr>
            <a:r>
              <a:rPr lang="en-US" sz="900" kern="1200">
                <a:solidFill>
                  <a:srgbClr val="FFFFFF"/>
                </a:solidFill>
                <a:latin typeface="+mn-lt"/>
                <a:ea typeface="+mn-ea"/>
                <a:cs typeface="+mn-cs"/>
              </a:rPr>
              <a:t>Tri University Research Administration Conference - April 18, 2023</a:t>
            </a: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pic>
        <p:nvPicPr>
          <p:cNvPr id="7" name="Picture 6" descr="A blue and yellow logo&#10;&#10;Description automatically generated with low confidence">
            <a:extLst>
              <a:ext uri="{FF2B5EF4-FFF2-40B4-BE49-F238E27FC236}">
                <a16:creationId xmlns:a16="http://schemas.microsoft.com/office/drawing/2014/main" id="{55C33321-5CB8-D10B-238E-4F856FA5640D}"/>
              </a:ext>
            </a:extLst>
          </p:cNvPr>
          <p:cNvPicPr>
            <a:picLocks noChangeAspect="1"/>
          </p:cNvPicPr>
          <p:nvPr/>
        </p:nvPicPr>
        <p:blipFill>
          <a:blip r:embed="rId2"/>
          <a:stretch>
            <a:fillRect/>
          </a:stretch>
        </p:blipFill>
        <p:spPr>
          <a:xfrm>
            <a:off x="-1525" y="0"/>
            <a:ext cx="914400" cy="914400"/>
          </a:xfrm>
          <a:prstGeom prst="rect">
            <a:avLst/>
          </a:prstGeom>
        </p:spPr>
      </p:pic>
    </p:spTree>
    <p:extLst>
      <p:ext uri="{BB962C8B-B14F-4D97-AF65-F5344CB8AC3E}">
        <p14:creationId xmlns:p14="http://schemas.microsoft.com/office/powerpoint/2010/main" val="61394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43BB4-0251-8F39-3BED-10E269FA005E}"/>
              </a:ext>
            </a:extLst>
          </p:cNvPr>
          <p:cNvSpPr>
            <a:spLocks noGrp="1"/>
          </p:cNvSpPr>
          <p:nvPr>
            <p:ph type="title"/>
          </p:nvPr>
        </p:nvSpPr>
        <p:spPr>
          <a:xfrm>
            <a:off x="808638" y="386930"/>
            <a:ext cx="9236700" cy="1188950"/>
          </a:xfrm>
        </p:spPr>
        <p:txBody>
          <a:bodyPr anchor="b">
            <a:normAutofit/>
          </a:bodyPr>
          <a:lstStyle/>
          <a:p>
            <a:r>
              <a:rPr lang="en-US" sz="5400"/>
              <a:t>Proposal Development Services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BEE82C-51FB-B69A-E3CF-3ABEF1AACD56}"/>
              </a:ext>
            </a:extLst>
          </p:cNvPr>
          <p:cNvSpPr>
            <a:spLocks noGrp="1"/>
          </p:cNvSpPr>
          <p:nvPr>
            <p:ph idx="1"/>
          </p:nvPr>
        </p:nvSpPr>
        <p:spPr>
          <a:xfrm>
            <a:off x="793660" y="2599509"/>
            <a:ext cx="10143668" cy="3435531"/>
          </a:xfrm>
        </p:spPr>
        <p:txBody>
          <a:bodyPr anchor="ctr">
            <a:normAutofit/>
          </a:bodyPr>
          <a:lstStyle/>
          <a:p>
            <a:r>
              <a:rPr lang="en-US" sz="2400" dirty="0"/>
              <a:t>Present opportunities to faculty</a:t>
            </a:r>
          </a:p>
          <a:p>
            <a:r>
              <a:rPr lang="en-US" sz="2400" dirty="0"/>
              <a:t>Facilitate ideation sessions to plan proposal strategy and build proposal team</a:t>
            </a:r>
          </a:p>
          <a:p>
            <a:r>
              <a:rPr lang="en-US" sz="2400" dirty="0"/>
              <a:t>Support writing, graphic design and other creative representations</a:t>
            </a:r>
          </a:p>
          <a:p>
            <a:r>
              <a:rPr lang="en-US" sz="2400" dirty="0"/>
              <a:t>Summer Seed Grants for faculty</a:t>
            </a:r>
          </a:p>
        </p:txBody>
      </p:sp>
      <p:sp>
        <p:nvSpPr>
          <p:cNvPr id="4" name="Footer Placeholder 3">
            <a:extLst>
              <a:ext uri="{FF2B5EF4-FFF2-40B4-BE49-F238E27FC236}">
                <a16:creationId xmlns:a16="http://schemas.microsoft.com/office/drawing/2014/main" id="{46B570FD-9A12-2B92-75EE-033D2E6CC43F}"/>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sz="1100"/>
              <a:t>Tri University Research Administration Conference - April 18, 2023</a:t>
            </a:r>
          </a:p>
        </p:txBody>
      </p:sp>
      <p:pic>
        <p:nvPicPr>
          <p:cNvPr id="7" name="Picture 6" descr="A blue and yellow logo&#10;&#10;Description automatically generated with low confidence">
            <a:extLst>
              <a:ext uri="{FF2B5EF4-FFF2-40B4-BE49-F238E27FC236}">
                <a16:creationId xmlns:a16="http://schemas.microsoft.com/office/drawing/2014/main" id="{C9AECCD6-E446-675B-AA8E-6E3E17DAC9DA}"/>
              </a:ext>
            </a:extLst>
          </p:cNvPr>
          <p:cNvPicPr>
            <a:picLocks noChangeAspect="1"/>
          </p:cNvPicPr>
          <p:nvPr/>
        </p:nvPicPr>
        <p:blipFill>
          <a:blip r:embed="rId2"/>
          <a:stretch>
            <a:fillRect/>
          </a:stretch>
        </p:blipFill>
        <p:spPr>
          <a:xfrm>
            <a:off x="-1525" y="0"/>
            <a:ext cx="914400" cy="914400"/>
          </a:xfrm>
          <a:prstGeom prst="rect">
            <a:avLst/>
          </a:prstGeom>
        </p:spPr>
      </p:pic>
    </p:spTree>
    <p:extLst>
      <p:ext uri="{BB962C8B-B14F-4D97-AF65-F5344CB8AC3E}">
        <p14:creationId xmlns:p14="http://schemas.microsoft.com/office/powerpoint/2010/main" val="39708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43BB4-0251-8F39-3BED-10E269FA005E}"/>
              </a:ext>
            </a:extLst>
          </p:cNvPr>
          <p:cNvSpPr>
            <a:spLocks noGrp="1"/>
          </p:cNvSpPr>
          <p:nvPr>
            <p:ph type="title"/>
          </p:nvPr>
        </p:nvSpPr>
        <p:spPr>
          <a:xfrm>
            <a:off x="808638" y="386930"/>
            <a:ext cx="9236700" cy="1188950"/>
          </a:xfrm>
        </p:spPr>
        <p:txBody>
          <a:bodyPr anchor="b">
            <a:normAutofit/>
          </a:bodyPr>
          <a:lstStyle/>
          <a:p>
            <a:r>
              <a:rPr lang="en-US" sz="5400"/>
              <a:t>Pre-Award Services</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BEE82C-51FB-B69A-E3CF-3ABEF1AACD56}"/>
              </a:ext>
            </a:extLst>
          </p:cNvPr>
          <p:cNvSpPr>
            <a:spLocks noGrp="1"/>
          </p:cNvSpPr>
          <p:nvPr>
            <p:ph idx="1"/>
          </p:nvPr>
        </p:nvSpPr>
        <p:spPr>
          <a:xfrm>
            <a:off x="793660" y="2599509"/>
            <a:ext cx="10143668" cy="3435531"/>
          </a:xfrm>
        </p:spPr>
        <p:txBody>
          <a:bodyPr anchor="ctr">
            <a:normAutofit/>
          </a:bodyPr>
          <a:lstStyle/>
          <a:p>
            <a:r>
              <a:rPr lang="en-US" sz="2400"/>
              <a:t>Budget review</a:t>
            </a:r>
          </a:p>
          <a:p>
            <a:r>
              <a:rPr lang="en-US" sz="2400"/>
              <a:t>Budget preparation/guidance</a:t>
            </a:r>
          </a:p>
          <a:p>
            <a:r>
              <a:rPr lang="en-US" sz="2400"/>
              <a:t>Budget narrative development</a:t>
            </a:r>
          </a:p>
          <a:p>
            <a:r>
              <a:rPr lang="en-US" sz="2400"/>
              <a:t>Portal management </a:t>
            </a:r>
          </a:p>
          <a:p>
            <a:r>
              <a:rPr lang="en-US" sz="2400"/>
              <a:t>Proposal Submissions</a:t>
            </a:r>
          </a:p>
        </p:txBody>
      </p:sp>
      <p:sp>
        <p:nvSpPr>
          <p:cNvPr id="4" name="Footer Placeholder 3">
            <a:extLst>
              <a:ext uri="{FF2B5EF4-FFF2-40B4-BE49-F238E27FC236}">
                <a16:creationId xmlns:a16="http://schemas.microsoft.com/office/drawing/2014/main" id="{EFE7E271-1A39-1F31-A9C8-1F32ADA8DCF6}"/>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sz="1100"/>
              <a:t>Tri University Research Administration Conference - April 18, 2023</a:t>
            </a:r>
          </a:p>
        </p:txBody>
      </p:sp>
      <p:pic>
        <p:nvPicPr>
          <p:cNvPr id="7" name="Picture 6" descr="A blue and yellow logo&#10;&#10;Description automatically generated with low confidence">
            <a:extLst>
              <a:ext uri="{FF2B5EF4-FFF2-40B4-BE49-F238E27FC236}">
                <a16:creationId xmlns:a16="http://schemas.microsoft.com/office/drawing/2014/main" id="{F3AB85D4-20FF-C00E-C286-76A232D43294}"/>
              </a:ext>
            </a:extLst>
          </p:cNvPr>
          <p:cNvPicPr>
            <a:picLocks noChangeAspect="1"/>
          </p:cNvPicPr>
          <p:nvPr/>
        </p:nvPicPr>
        <p:blipFill>
          <a:blip r:embed="rId2"/>
          <a:stretch>
            <a:fillRect/>
          </a:stretch>
        </p:blipFill>
        <p:spPr>
          <a:xfrm>
            <a:off x="-1525" y="0"/>
            <a:ext cx="914400" cy="914400"/>
          </a:xfrm>
          <a:prstGeom prst="rect">
            <a:avLst/>
          </a:prstGeom>
        </p:spPr>
      </p:pic>
    </p:spTree>
    <p:extLst>
      <p:ext uri="{BB962C8B-B14F-4D97-AF65-F5344CB8AC3E}">
        <p14:creationId xmlns:p14="http://schemas.microsoft.com/office/powerpoint/2010/main" val="359546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B43BB4-0251-8F39-3BED-10E269FA005E}"/>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Post-Award Services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BEE82C-51FB-B69A-E3CF-3ABEF1AACD56}"/>
              </a:ext>
            </a:extLst>
          </p:cNvPr>
          <p:cNvSpPr>
            <a:spLocks noGrp="1"/>
          </p:cNvSpPr>
          <p:nvPr>
            <p:ph idx="1"/>
          </p:nvPr>
        </p:nvSpPr>
        <p:spPr>
          <a:xfrm>
            <a:off x="4447308" y="591344"/>
            <a:ext cx="6906491" cy="3147219"/>
          </a:xfrm>
        </p:spPr>
        <p:txBody>
          <a:bodyPr anchor="ctr">
            <a:normAutofit/>
          </a:bodyPr>
          <a:lstStyle/>
          <a:p>
            <a:r>
              <a:rPr lang="en-US" dirty="0">
                <a:cs typeface="Calibri"/>
              </a:rPr>
              <a:t>Project Initiation and Setup</a:t>
            </a:r>
          </a:p>
          <a:p>
            <a:r>
              <a:rPr lang="en-US" dirty="0"/>
              <a:t>Prepare PIs for Financial and Technical Support</a:t>
            </a:r>
            <a:endParaRPr lang="en-US" dirty="0">
              <a:cs typeface="Calibri"/>
            </a:endParaRPr>
          </a:p>
          <a:p>
            <a:r>
              <a:rPr lang="en-US" dirty="0">
                <a:cs typeface="Calibri"/>
              </a:rPr>
              <a:t>Monthly Reconciliation  - </a:t>
            </a:r>
            <a:r>
              <a:rPr lang="en-US" sz="2400" dirty="0">
                <a:cs typeface="Calibri" panose="020F0502020204030204"/>
              </a:rPr>
              <a:t>Assist</a:t>
            </a:r>
            <a:r>
              <a:rPr lang="en-US" sz="2400" dirty="0"/>
              <a:t> PIs with internal processes of hiring, purchasing, etc. as needed</a:t>
            </a:r>
            <a:r>
              <a:rPr lang="en-US" dirty="0"/>
              <a:t> </a:t>
            </a:r>
            <a:endParaRPr lang="en-US" dirty="0">
              <a:cs typeface="Calibri" panose="020F0502020204030204"/>
            </a:endParaRPr>
          </a:p>
          <a:p>
            <a:r>
              <a:rPr lang="en-US" dirty="0">
                <a:cs typeface="Calibri" panose="020F0502020204030204"/>
              </a:rPr>
              <a:t>Project Closeout</a:t>
            </a:r>
          </a:p>
        </p:txBody>
      </p:sp>
      <p:sp>
        <p:nvSpPr>
          <p:cNvPr id="4" name="Footer Placeholder 3">
            <a:extLst>
              <a:ext uri="{FF2B5EF4-FFF2-40B4-BE49-F238E27FC236}">
                <a16:creationId xmlns:a16="http://schemas.microsoft.com/office/drawing/2014/main" id="{3B4EA23E-EF38-99B2-F6CF-A78F112488F4}"/>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Tri University Research Administration Conference - April 18, 2023</a:t>
            </a:r>
          </a:p>
        </p:txBody>
      </p:sp>
      <p:pic>
        <p:nvPicPr>
          <p:cNvPr id="7" name="Picture 6" descr="A blue and yellow logo&#10;&#10;Description automatically generated with low confidence">
            <a:extLst>
              <a:ext uri="{FF2B5EF4-FFF2-40B4-BE49-F238E27FC236}">
                <a16:creationId xmlns:a16="http://schemas.microsoft.com/office/drawing/2014/main" id="{D02CA0F9-90FD-048F-326C-5C931C83131A}"/>
              </a:ext>
            </a:extLst>
          </p:cNvPr>
          <p:cNvPicPr>
            <a:picLocks noChangeAspect="1"/>
          </p:cNvPicPr>
          <p:nvPr/>
        </p:nvPicPr>
        <p:blipFill>
          <a:blip r:embed="rId2"/>
          <a:stretch>
            <a:fillRect/>
          </a:stretch>
        </p:blipFill>
        <p:spPr>
          <a:xfrm>
            <a:off x="-1525" y="0"/>
            <a:ext cx="914400" cy="914400"/>
          </a:xfrm>
          <a:prstGeom prst="rect">
            <a:avLst/>
          </a:prstGeom>
        </p:spPr>
      </p:pic>
      <p:sp>
        <p:nvSpPr>
          <p:cNvPr id="5" name="TextBox 4">
            <a:extLst>
              <a:ext uri="{FF2B5EF4-FFF2-40B4-BE49-F238E27FC236}">
                <a16:creationId xmlns:a16="http://schemas.microsoft.com/office/drawing/2014/main" id="{90FD6CCF-6CA4-D3E1-DCD1-19B4C7938532}"/>
              </a:ext>
            </a:extLst>
          </p:cNvPr>
          <p:cNvSpPr txBox="1"/>
          <p:nvPr/>
        </p:nvSpPr>
        <p:spPr>
          <a:xfrm>
            <a:off x="4445000" y="4127500"/>
            <a:ext cx="75184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cs typeface="Calibri"/>
              </a:rPr>
              <a:t>Questions:</a:t>
            </a:r>
          </a:p>
          <a:p>
            <a:pPr marL="342900" indent="-342900">
              <a:buAutoNum type="arabicPeriod"/>
            </a:pPr>
            <a:r>
              <a:rPr lang="en-US" sz="2400" i="1" dirty="0">
                <a:cs typeface="Calibri"/>
              </a:rPr>
              <a:t>What are some Post-Award functions to focus on?</a:t>
            </a:r>
          </a:p>
          <a:p>
            <a:pPr marL="342900" indent="-342900">
              <a:buAutoNum type="arabicPeriod"/>
            </a:pPr>
            <a:r>
              <a:rPr lang="en-US" sz="2400" i="1" dirty="0">
                <a:cs typeface="Calibri"/>
              </a:rPr>
              <a:t>How does your Program manage reporting to Sponsors?</a:t>
            </a:r>
          </a:p>
          <a:p>
            <a:pPr marL="342900" indent="-342900">
              <a:buAutoNum type="arabicPeriod"/>
            </a:pPr>
            <a:r>
              <a:rPr lang="en-US" sz="2400" i="1" dirty="0">
                <a:cs typeface="Calibri"/>
              </a:rPr>
              <a:t>What are some focus points in closing out an award?</a:t>
            </a:r>
          </a:p>
        </p:txBody>
      </p:sp>
    </p:spTree>
    <p:extLst>
      <p:ext uri="{BB962C8B-B14F-4D97-AF65-F5344CB8AC3E}">
        <p14:creationId xmlns:p14="http://schemas.microsoft.com/office/powerpoint/2010/main" val="2978147959"/>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44546A"/>
      </a:dk2>
      <a:lt2>
        <a:srgbClr val="E7E6E6"/>
      </a:lt2>
      <a:accent1>
        <a:srgbClr val="012F54"/>
      </a:accent1>
      <a:accent2>
        <a:srgbClr val="CBD6E4"/>
      </a:accent2>
      <a:accent3>
        <a:srgbClr val="A5A5A5"/>
      </a:accent3>
      <a:accent4>
        <a:srgbClr val="FFC000"/>
      </a:accent4>
      <a:accent5>
        <a:srgbClr val="5B9BD5"/>
      </a:accent5>
      <a:accent6>
        <a:srgbClr val="05347E"/>
      </a:accent6>
      <a:hlink>
        <a:srgbClr val="FFAB0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7c131bf-98e4-49ea-ac18-66f99601f9ca">
      <Terms xmlns="http://schemas.microsoft.com/office/infopath/2007/PartnerControls"/>
    </lcf76f155ced4ddcb4097134ff3c332f>
    <TaxCatchAll xmlns="de2b3881-b0b8-4e1b-955d-2c861f3678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FD965AF68C12439D5CBF455DC1EF95" ma:contentTypeVersion="12" ma:contentTypeDescription="Create a new document." ma:contentTypeScope="" ma:versionID="1d87c9c50d82a8ed54a159c5274bd3d2">
  <xsd:schema xmlns:xsd="http://www.w3.org/2001/XMLSchema" xmlns:xs="http://www.w3.org/2001/XMLSchema" xmlns:p="http://schemas.microsoft.com/office/2006/metadata/properties" xmlns:ns2="de2b3881-b0b8-4e1b-955d-2c861f367805" xmlns:ns3="07c131bf-98e4-49ea-ac18-66f99601f9ca" targetNamespace="http://schemas.microsoft.com/office/2006/metadata/properties" ma:root="true" ma:fieldsID="7077f5f44a1ef992cacd5a0d1b2be0f9" ns2:_="" ns3:_="">
    <xsd:import namespace="de2b3881-b0b8-4e1b-955d-2c861f367805"/>
    <xsd:import namespace="07c131bf-98e4-49ea-ac18-66f99601f9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b3881-b0b8-4e1b-955d-2c861f3678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b33d1af-4a83-4ebe-8901-e9d2fadd6da3}" ma:internalName="TaxCatchAll" ma:showField="CatchAllData" ma:web="de2b3881-b0b8-4e1b-955d-2c861f3678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c131bf-98e4-49ea-ac18-66f99601f9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ebc56d-e765-4e00-888d-77f4549778c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03AFB-87A0-4700-8DC9-E72573E3FFAD}">
  <ds:schemaRefs>
    <ds:schemaRef ds:uri="http://schemas.microsoft.com/sharepoint/v3/contenttype/forms"/>
  </ds:schemaRefs>
</ds:datastoreItem>
</file>

<file path=customXml/itemProps2.xml><?xml version="1.0" encoding="utf-8"?>
<ds:datastoreItem xmlns:ds="http://schemas.openxmlformats.org/officeDocument/2006/customXml" ds:itemID="{E23D39DF-EC25-4E1A-8836-4F114446E401}">
  <ds:schemaRefs>
    <ds:schemaRef ds:uri="07c131bf-98e4-49ea-ac18-66f99601f9ca"/>
    <ds:schemaRef ds:uri="de2b3881-b0b8-4e1b-955d-2c861f36780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C6594D2-6838-4CD6-94D0-9744EBFC68F3}">
  <ds:schemaRefs>
    <ds:schemaRef ds:uri="07c131bf-98e4-49ea-ac18-66f99601f9ca"/>
    <ds:schemaRef ds:uri="de2b3881-b0b8-4e1b-955d-2c861f367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751</Words>
  <Application>Microsoft Macintosh PowerPoint</Application>
  <PresentationFormat>Widescreen</PresentationFormat>
  <Paragraphs>105</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Roboto</vt:lpstr>
      <vt:lpstr>Office Theme</vt:lpstr>
      <vt:lpstr>PowerPoint Presentation</vt:lpstr>
      <vt:lpstr>Land Acknowledgement</vt:lpstr>
      <vt:lpstr>Na’al Kaah Bee Honít’i’ Research, Innovation &amp; Practice</vt:lpstr>
      <vt:lpstr> Our Office</vt:lpstr>
      <vt:lpstr>Research at Diné College</vt:lpstr>
      <vt:lpstr>Research Administration Development</vt:lpstr>
      <vt:lpstr>Proposal Development Services</vt:lpstr>
      <vt:lpstr>Pre-Award Services</vt:lpstr>
      <vt:lpstr>Post-Award Services</vt:lpstr>
      <vt:lpstr>Research Administration software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Na’al Kaah Bee Honít’i’ Research, Innovation &amp; Practice</dc:title>
  <dc:creator>Andrea Christelle</dc:creator>
  <cp:lastModifiedBy>Andrea Christelle</cp:lastModifiedBy>
  <cp:revision>47</cp:revision>
  <dcterms:created xsi:type="dcterms:W3CDTF">2023-04-17T14:21:56Z</dcterms:created>
  <dcterms:modified xsi:type="dcterms:W3CDTF">2023-04-18T22:56:36Z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0x010100D9FD965AF68C12439D5CBF455DC1EF95</vt:lpwstr>
  </property>
  <property fmtid="{D5CDD505-2E9C-101B-9397-08002B2CF9AE}" pid="3" name="MediaServiceImageTags">
    <vt:lpwstr/>
  </property>
</Properties>
</file>